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56" r:id="rId3"/>
    <p:sldId id="282" r:id="rId4"/>
    <p:sldId id="283" r:id="rId5"/>
    <p:sldId id="284" r:id="rId6"/>
    <p:sldId id="285" r:id="rId7"/>
    <p:sldId id="278" r:id="rId8"/>
    <p:sldId id="275" r:id="rId9"/>
    <p:sldId id="276" r:id="rId10"/>
    <p:sldId id="279" r:id="rId11"/>
    <p:sldId id="280" r:id="rId12"/>
    <p:sldId id="258" r:id="rId13"/>
    <p:sldId id="259" r:id="rId14"/>
    <p:sldId id="260" r:id="rId15"/>
    <p:sldId id="261" r:id="rId16"/>
    <p:sldId id="262" r:id="rId17"/>
    <p:sldId id="263" r:id="rId18"/>
    <p:sldId id="264" r:id="rId19"/>
    <p:sldId id="266" r:id="rId20"/>
    <p:sldId id="268" r:id="rId21"/>
    <p:sldId id="265" r:id="rId22"/>
    <p:sldId id="269" r:id="rId23"/>
    <p:sldId id="267" r:id="rId24"/>
    <p:sldId id="270" r:id="rId25"/>
    <p:sldId id="281" r:id="rId26"/>
    <p:sldId id="271" r:id="rId27"/>
    <p:sldId id="272" r:id="rId28"/>
    <p:sldId id="273" r:id="rId29"/>
    <p:sldId id="274"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ECE"/>
    <a:srgbClr val="FF0000"/>
    <a:srgbClr val="14207B"/>
    <a:srgbClr val="FFFFFF"/>
    <a:srgbClr val="6F282D"/>
    <a:srgbClr val="A666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49" d="100"/>
          <a:sy n="49" d="100"/>
        </p:scale>
        <p:origin x="82" y="4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4ED04B-3666-4575-92F2-8C6FE91AB7FF}" type="datetimeFigureOut">
              <a:rPr lang="en-IN" smtClean="0"/>
              <a:t>04-11-2024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968BD8-F055-4BB8-8164-150B054242DE}" type="slidenum">
              <a:rPr lang="en-IN" smtClean="0"/>
              <a:t>‹#›</a:t>
            </a:fld>
            <a:endParaRPr lang="en-IN"/>
          </a:p>
        </p:txBody>
      </p:sp>
    </p:spTree>
    <p:extLst>
      <p:ext uri="{BB962C8B-B14F-4D97-AF65-F5344CB8AC3E}">
        <p14:creationId xmlns:p14="http://schemas.microsoft.com/office/powerpoint/2010/main" val="598454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968BD8-F055-4BB8-8164-150B054242DE}" type="slidenum">
              <a:rPr lang="en-IN" smtClean="0"/>
              <a:t>10</a:t>
            </a:fld>
            <a:endParaRPr lang="en-IN"/>
          </a:p>
        </p:txBody>
      </p:sp>
    </p:spTree>
    <p:extLst>
      <p:ext uri="{BB962C8B-B14F-4D97-AF65-F5344CB8AC3E}">
        <p14:creationId xmlns:p14="http://schemas.microsoft.com/office/powerpoint/2010/main" val="425010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C807F-5050-0F52-AAFC-44976833E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E74E6D-4363-AFA2-EE65-038A68517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64605A-9B8E-F361-FA04-F947D4CC2A23}"/>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5" name="Footer Placeholder 4">
            <a:extLst>
              <a:ext uri="{FF2B5EF4-FFF2-40B4-BE49-F238E27FC236}">
                <a16:creationId xmlns:a16="http://schemas.microsoft.com/office/drawing/2014/main" id="{0DDB1A80-D80A-6383-D0BA-114BECB178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8B1DF4-F757-AAD6-4E2C-7C13F1FA9FFA}"/>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2948044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A0A92-A4BB-DFBE-8228-2CBB33654B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2A05DE-F103-8257-D3E5-AEAEC39CDF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F97EF2-97EB-E6EC-CB07-59263CCBBDAE}"/>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5" name="Footer Placeholder 4">
            <a:extLst>
              <a:ext uri="{FF2B5EF4-FFF2-40B4-BE49-F238E27FC236}">
                <a16:creationId xmlns:a16="http://schemas.microsoft.com/office/drawing/2014/main" id="{868E5829-FDBA-2044-6C30-A746191B72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E6D19F-B7F3-C919-390C-05763BBB1636}"/>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1597692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525F26-C8EA-45BF-DA31-E5E71EEF44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0126D9-DB21-FF89-C9C3-850966402B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2EC1FC-DDEA-3091-2D35-A2CFAAF3B517}"/>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5" name="Footer Placeholder 4">
            <a:extLst>
              <a:ext uri="{FF2B5EF4-FFF2-40B4-BE49-F238E27FC236}">
                <a16:creationId xmlns:a16="http://schemas.microsoft.com/office/drawing/2014/main" id="{8B263A08-1A42-589E-039C-1DCBDA4343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6EBD5E-036D-A28B-A5E0-59C93B3F2315}"/>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85675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FBC8-3294-5944-30FF-B54A5BC488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2D54C1-6000-2C5C-80CE-BF4C82EAE7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24910A-ED94-E318-D2C5-B0C1EC5B0C5B}"/>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5" name="Footer Placeholder 4">
            <a:extLst>
              <a:ext uri="{FF2B5EF4-FFF2-40B4-BE49-F238E27FC236}">
                <a16:creationId xmlns:a16="http://schemas.microsoft.com/office/drawing/2014/main" id="{115E815E-C3FE-B3A1-04B7-A910D68060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E2F461-5946-D95E-9762-3DC3324E4EF1}"/>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400423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46A04-0A00-FBF8-92D0-8675793EED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9E6AEB-17A1-461A-4ECF-77FDB49FCD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09BCDF-7830-7A5B-AE32-C16E2F3868D5}"/>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5" name="Footer Placeholder 4">
            <a:extLst>
              <a:ext uri="{FF2B5EF4-FFF2-40B4-BE49-F238E27FC236}">
                <a16:creationId xmlns:a16="http://schemas.microsoft.com/office/drawing/2014/main" id="{29450F90-1111-260E-EBAA-0E40DD386D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2F969C-CD26-0E32-9B8E-75FDDCA951BC}"/>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2066912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5B6B-6B43-E04A-A5E1-0B3325B91F8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CF2E2A-B6B0-48DB-BE09-B2400E58BF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525EA1A-76F6-78AC-1B57-39DE2B30D0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6B4CCB-EC0E-EEE7-95B3-D4DB9D240D6A}"/>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6" name="Footer Placeholder 5">
            <a:extLst>
              <a:ext uri="{FF2B5EF4-FFF2-40B4-BE49-F238E27FC236}">
                <a16:creationId xmlns:a16="http://schemas.microsoft.com/office/drawing/2014/main" id="{E15617E6-62F0-A864-18FF-FCF491D515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77F142-BFF9-0303-8819-BB29C35DCE43}"/>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1116479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6923-6CB3-01E0-C6BE-3C57DFF5C4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E2AE83-8FCD-AB0F-3154-794560BF90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08D6A6-4736-D85F-4FC1-A037968386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C573157-90FF-1715-B050-99071F3972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9D66E0-186F-7650-660B-842E62939A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61BAB17-B7E6-A572-469A-5DA280165080}"/>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8" name="Footer Placeholder 7">
            <a:extLst>
              <a:ext uri="{FF2B5EF4-FFF2-40B4-BE49-F238E27FC236}">
                <a16:creationId xmlns:a16="http://schemas.microsoft.com/office/drawing/2014/main" id="{F02C40C4-63B9-5A8C-3E8E-39E7DE5AC9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73909FB-E7E5-ACA3-B7DF-DC4E2CB886FA}"/>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1339520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73896-CA80-6953-FEAB-E59E519B87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03193D-140C-168A-EC49-37A1F6A20FD7}"/>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4" name="Footer Placeholder 3">
            <a:extLst>
              <a:ext uri="{FF2B5EF4-FFF2-40B4-BE49-F238E27FC236}">
                <a16:creationId xmlns:a16="http://schemas.microsoft.com/office/drawing/2014/main" id="{8DFD71BC-C972-EA00-EDFA-DB892294B38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DCC6A4C-A684-8221-F8A7-897D47BFDA7F}"/>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301616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0826D-8902-27E1-092E-87C92480451B}"/>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3" name="Footer Placeholder 2">
            <a:extLst>
              <a:ext uri="{FF2B5EF4-FFF2-40B4-BE49-F238E27FC236}">
                <a16:creationId xmlns:a16="http://schemas.microsoft.com/office/drawing/2014/main" id="{7EA36248-C3F4-D192-8229-C8B2E05A383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36C3D0-1B49-A338-AFDE-0C97DEB43EF6}"/>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29706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CBF3-CE21-A4EE-34EE-B4D48908B5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55F5578-1AAA-8A38-4D9D-D65B11BB9F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3A3FD8-9580-31A9-B478-081B13F124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11CF5A-C692-7D9B-23AF-E49476551A4C}"/>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6" name="Footer Placeholder 5">
            <a:extLst>
              <a:ext uri="{FF2B5EF4-FFF2-40B4-BE49-F238E27FC236}">
                <a16:creationId xmlns:a16="http://schemas.microsoft.com/office/drawing/2014/main" id="{F43C1581-8206-E5CB-32B5-DE12B82610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2D402B-C51D-0C25-FA9C-2FCB70DCFC5B}"/>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3850117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5D77F-0550-35F8-9ED3-588294B2D9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675A941-8BF8-AC27-BBDF-98DF614C85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DAFD2F7-F3A0-F18F-FF22-F5177895C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656FAD-5FBA-D8E7-8FDB-9BAFA2354610}"/>
              </a:ext>
            </a:extLst>
          </p:cNvPr>
          <p:cNvSpPr>
            <a:spLocks noGrp="1"/>
          </p:cNvSpPr>
          <p:nvPr>
            <p:ph type="dt" sz="half" idx="10"/>
          </p:nvPr>
        </p:nvSpPr>
        <p:spPr/>
        <p:txBody>
          <a:bodyPr/>
          <a:lstStyle/>
          <a:p>
            <a:fld id="{18D389B8-7BFD-4752-BB13-E98BEED443AB}" type="datetimeFigureOut">
              <a:rPr lang="en-IN" smtClean="0"/>
              <a:t>04-11-2024</a:t>
            </a:fld>
            <a:endParaRPr lang="en-IN"/>
          </a:p>
        </p:txBody>
      </p:sp>
      <p:sp>
        <p:nvSpPr>
          <p:cNvPr id="6" name="Footer Placeholder 5">
            <a:extLst>
              <a:ext uri="{FF2B5EF4-FFF2-40B4-BE49-F238E27FC236}">
                <a16:creationId xmlns:a16="http://schemas.microsoft.com/office/drawing/2014/main" id="{39E5EBB1-BC26-A99A-D7E1-3E5B6E1CF0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D47BDD-DF95-AD89-40B5-7E4D91A454B3}"/>
              </a:ext>
            </a:extLst>
          </p:cNvPr>
          <p:cNvSpPr>
            <a:spLocks noGrp="1"/>
          </p:cNvSpPr>
          <p:nvPr>
            <p:ph type="sldNum" sz="quarter" idx="12"/>
          </p:nvPr>
        </p:nvSpPr>
        <p:spPr/>
        <p:txBody>
          <a:bodyPr/>
          <a:lstStyle/>
          <a:p>
            <a:fld id="{A8D2E201-BEA5-48B7-B100-C1BA3FE802EB}" type="slidenum">
              <a:rPr lang="en-IN" smtClean="0"/>
              <a:t>‹#›</a:t>
            </a:fld>
            <a:endParaRPr lang="en-IN"/>
          </a:p>
        </p:txBody>
      </p:sp>
    </p:spTree>
    <p:extLst>
      <p:ext uri="{BB962C8B-B14F-4D97-AF65-F5344CB8AC3E}">
        <p14:creationId xmlns:p14="http://schemas.microsoft.com/office/powerpoint/2010/main" val="4102709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74E0D6-6017-05D2-1F18-853A4259B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22B344-E981-DFBB-FFD5-A9A7FE8D45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C48FDD-E0D2-0A37-EEAB-D2EC1F7389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389B8-7BFD-4752-BB13-E98BEED443AB}" type="datetimeFigureOut">
              <a:rPr lang="en-IN" smtClean="0"/>
              <a:t>04-11-2024</a:t>
            </a:fld>
            <a:endParaRPr lang="en-IN"/>
          </a:p>
        </p:txBody>
      </p:sp>
      <p:sp>
        <p:nvSpPr>
          <p:cNvPr id="5" name="Footer Placeholder 4">
            <a:extLst>
              <a:ext uri="{FF2B5EF4-FFF2-40B4-BE49-F238E27FC236}">
                <a16:creationId xmlns:a16="http://schemas.microsoft.com/office/drawing/2014/main" id="{73B5A907-3669-B604-DF9A-4F695136B2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13F851D-0039-DC5E-4A55-DE2DE1B946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D2E201-BEA5-48B7-B100-C1BA3FE802EB}" type="slidenum">
              <a:rPr lang="en-IN" smtClean="0"/>
              <a:t>‹#›</a:t>
            </a:fld>
            <a:endParaRPr lang="en-IN"/>
          </a:p>
        </p:txBody>
      </p:sp>
    </p:spTree>
    <p:extLst>
      <p:ext uri="{BB962C8B-B14F-4D97-AF65-F5344CB8AC3E}">
        <p14:creationId xmlns:p14="http://schemas.microsoft.com/office/powerpoint/2010/main" val="1375104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t="-29000" b="-2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40D48C-8619-4070-C1A5-CCA9A788763A}"/>
              </a:ext>
            </a:extLst>
          </p:cNvPr>
          <p:cNvSpPr/>
          <p:nvPr/>
        </p:nvSpPr>
        <p:spPr>
          <a:xfrm>
            <a:off x="180072" y="96316"/>
            <a:ext cx="10003059" cy="1015663"/>
          </a:xfrm>
          <a:prstGeom prst="rect">
            <a:avLst/>
          </a:prstGeom>
          <a:noFill/>
        </p:spPr>
        <p:txBody>
          <a:bodyPr wrap="none" lIns="91440" tIns="45720" rIns="91440" bIns="45720">
            <a:spAutoFit/>
          </a:bodyPr>
          <a:lstStyle/>
          <a:p>
            <a:pPr algn="ctr"/>
            <a:r>
              <a:rPr lang="en-US" sz="6000" b="1" dirty="0">
                <a:ln w="22225">
                  <a:solidFill>
                    <a:schemeClr val="accent2"/>
                  </a:solidFill>
                  <a:prstDash val="solid"/>
                </a:ln>
                <a:solidFill>
                  <a:srgbClr val="FF0000"/>
                </a:solidFill>
                <a:effectLst>
                  <a:glow rad="101600">
                    <a:srgbClr val="FF0000">
                      <a:alpha val="60000"/>
                    </a:srgbClr>
                  </a:glow>
                </a:effectLst>
                <a:latin typeface="Bookman Old Style" panose="02050604050505020204" pitchFamily="18" charset="0"/>
              </a:rPr>
              <a:t>CRIME</a:t>
            </a:r>
            <a:r>
              <a:rPr lang="en-US" sz="6000" b="1" dirty="0">
                <a:ln w="22225">
                  <a:solidFill>
                    <a:schemeClr val="accent2"/>
                  </a:solidFill>
                  <a:prstDash val="solid"/>
                </a:ln>
                <a:solidFill>
                  <a:srgbClr val="FF0000"/>
                </a:solidFill>
                <a:latin typeface="Bookman Old Style" panose="02050604050505020204" pitchFamily="18" charset="0"/>
              </a:rPr>
              <a:t> </a:t>
            </a:r>
            <a:r>
              <a:rPr lang="en-US" sz="6000" b="1" dirty="0">
                <a:ln w="22225">
                  <a:solidFill>
                    <a:schemeClr val="accent2"/>
                  </a:solidFill>
                  <a:prstDash val="solid"/>
                </a:ln>
                <a:solidFill>
                  <a:srgbClr val="FF0000"/>
                </a:solidFill>
                <a:effectLst>
                  <a:glow rad="101600">
                    <a:srgbClr val="FF0000">
                      <a:alpha val="60000"/>
                    </a:srgbClr>
                  </a:glow>
                </a:effectLst>
                <a:latin typeface="Bookman Old Style" panose="02050604050505020204" pitchFamily="18" charset="0"/>
              </a:rPr>
              <a:t>DATA ANALYSIS </a:t>
            </a:r>
          </a:p>
        </p:txBody>
      </p:sp>
      <p:sp>
        <p:nvSpPr>
          <p:cNvPr id="3" name="TextBox 2">
            <a:extLst>
              <a:ext uri="{FF2B5EF4-FFF2-40B4-BE49-F238E27FC236}">
                <a16:creationId xmlns:a16="http://schemas.microsoft.com/office/drawing/2014/main" id="{FA55AFA6-6E71-C27A-D296-F467074D353E}"/>
              </a:ext>
            </a:extLst>
          </p:cNvPr>
          <p:cNvSpPr txBox="1"/>
          <p:nvPr/>
        </p:nvSpPr>
        <p:spPr>
          <a:xfrm>
            <a:off x="10363201" y="6116964"/>
            <a:ext cx="1710813" cy="646331"/>
          </a:xfrm>
          <a:prstGeom prst="rect">
            <a:avLst/>
          </a:prstGeom>
          <a:noFill/>
        </p:spPr>
        <p:txBody>
          <a:bodyPr wrap="square" rtlCol="0">
            <a:spAutoFit/>
          </a:bodyPr>
          <a:lstStyle/>
          <a:p>
            <a:r>
              <a:rPr lang="en-IN" dirty="0">
                <a:solidFill>
                  <a:schemeClr val="bg1"/>
                </a:solidFill>
              </a:rPr>
              <a:t>AISHWARYAA A </a:t>
            </a:r>
          </a:p>
          <a:p>
            <a:r>
              <a:rPr lang="en-IN" dirty="0">
                <a:solidFill>
                  <a:schemeClr val="bg1"/>
                </a:solidFill>
              </a:rPr>
              <a:t>MBE 10</a:t>
            </a:r>
          </a:p>
        </p:txBody>
      </p:sp>
    </p:spTree>
    <p:extLst>
      <p:ext uri="{BB962C8B-B14F-4D97-AF65-F5344CB8AC3E}">
        <p14:creationId xmlns:p14="http://schemas.microsoft.com/office/powerpoint/2010/main" val="235670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72CD8-A925-E4A2-7AA4-935462758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01" y="435940"/>
            <a:ext cx="3937042" cy="3195952"/>
          </a:xfrm>
          <a:prstGeom prst="rect">
            <a:avLst/>
          </a:prstGeom>
        </p:spPr>
      </p:pic>
      <p:pic>
        <p:nvPicPr>
          <p:cNvPr id="5" name="Picture 4">
            <a:extLst>
              <a:ext uri="{FF2B5EF4-FFF2-40B4-BE49-F238E27FC236}">
                <a16:creationId xmlns:a16="http://schemas.microsoft.com/office/drawing/2014/main" id="{AF760876-E66E-4FFB-8683-57BB5A9BBF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015" y="222443"/>
            <a:ext cx="3619442" cy="3206557"/>
          </a:xfrm>
          <a:prstGeom prst="rect">
            <a:avLst/>
          </a:prstGeom>
        </p:spPr>
      </p:pic>
      <p:pic>
        <p:nvPicPr>
          <p:cNvPr id="7" name="Picture 6">
            <a:extLst>
              <a:ext uri="{FF2B5EF4-FFF2-40B4-BE49-F238E27FC236}">
                <a16:creationId xmlns:a16="http://schemas.microsoft.com/office/drawing/2014/main" id="{98BCF39C-8E4E-F191-FFEB-36C877BBEC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5355" y="3429000"/>
            <a:ext cx="3725848" cy="3063865"/>
          </a:xfrm>
          <a:prstGeom prst="rect">
            <a:avLst/>
          </a:prstGeom>
        </p:spPr>
      </p:pic>
      <p:sp>
        <p:nvSpPr>
          <p:cNvPr id="8" name="TextBox 7">
            <a:extLst>
              <a:ext uri="{FF2B5EF4-FFF2-40B4-BE49-F238E27FC236}">
                <a16:creationId xmlns:a16="http://schemas.microsoft.com/office/drawing/2014/main" id="{390F169A-479A-486D-1A2D-9E1EAC55450A}"/>
              </a:ext>
            </a:extLst>
          </p:cNvPr>
          <p:cNvSpPr txBox="1"/>
          <p:nvPr/>
        </p:nvSpPr>
        <p:spPr>
          <a:xfrm>
            <a:off x="4554504" y="1317889"/>
            <a:ext cx="3367549" cy="1015663"/>
          </a:xfrm>
          <a:prstGeom prst="rect">
            <a:avLst/>
          </a:prstGeom>
          <a:noFill/>
          <a:ln w="9525">
            <a:solidFill>
              <a:schemeClr val="tx1"/>
            </a:solidFill>
          </a:ln>
        </p:spPr>
        <p:txBody>
          <a:bodyPr wrap="square" rtlCol="0">
            <a:spAutoFit/>
          </a:bodyPr>
          <a:lstStyle/>
          <a:p>
            <a:r>
              <a:rPr lang="en-IN" sz="2000" dirty="0">
                <a:solidFill>
                  <a:srgbClr val="FF0000"/>
                </a:solidFill>
                <a:latin typeface="Bookman Old Style" panose="02050604050505020204" pitchFamily="18" charset="0"/>
              </a:rPr>
              <a:t>Linear regression between the educational level and its crime rate </a:t>
            </a:r>
          </a:p>
        </p:txBody>
      </p:sp>
      <p:pic>
        <p:nvPicPr>
          <p:cNvPr id="10" name="Picture 9">
            <a:extLst>
              <a:ext uri="{FF2B5EF4-FFF2-40B4-BE49-F238E27FC236}">
                <a16:creationId xmlns:a16="http://schemas.microsoft.com/office/drawing/2014/main" id="{A6081958-6AE7-8F4E-87B2-61FB56A816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01" y="4727340"/>
            <a:ext cx="3937042" cy="685896"/>
          </a:xfrm>
          <a:prstGeom prst="rect">
            <a:avLst/>
          </a:prstGeom>
          <a:ln>
            <a:solidFill>
              <a:schemeClr val="tx1"/>
            </a:solidFill>
          </a:ln>
        </p:spPr>
      </p:pic>
    </p:spTree>
    <p:extLst>
      <p:ext uri="{BB962C8B-B14F-4D97-AF65-F5344CB8AC3E}">
        <p14:creationId xmlns:p14="http://schemas.microsoft.com/office/powerpoint/2010/main" val="2510427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788CF7-F0E8-B05F-5F21-48B0D9FCF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06" y="727587"/>
            <a:ext cx="3220075" cy="2468573"/>
          </a:xfrm>
          <a:prstGeom prst="rect">
            <a:avLst/>
          </a:prstGeom>
          <a:ln>
            <a:solidFill>
              <a:schemeClr val="accent4"/>
            </a:solidFill>
          </a:ln>
        </p:spPr>
      </p:pic>
      <p:pic>
        <p:nvPicPr>
          <p:cNvPr id="5" name="Picture 4">
            <a:extLst>
              <a:ext uri="{FF2B5EF4-FFF2-40B4-BE49-F238E27FC236}">
                <a16:creationId xmlns:a16="http://schemas.microsoft.com/office/drawing/2014/main" id="{DEE6732B-FC5B-A821-1A2A-B528FCF74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492" y="190001"/>
            <a:ext cx="3457710" cy="3238999"/>
          </a:xfrm>
          <a:prstGeom prst="rect">
            <a:avLst/>
          </a:prstGeom>
          <a:ln>
            <a:solidFill>
              <a:schemeClr val="accent4"/>
            </a:solidFill>
          </a:ln>
        </p:spPr>
      </p:pic>
      <p:pic>
        <p:nvPicPr>
          <p:cNvPr id="7" name="Picture 6">
            <a:extLst>
              <a:ext uri="{FF2B5EF4-FFF2-40B4-BE49-F238E27FC236}">
                <a16:creationId xmlns:a16="http://schemas.microsoft.com/office/drawing/2014/main" id="{6DE2CC79-2FE7-62BA-833F-6721098C3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292" y="3942941"/>
            <a:ext cx="3220074" cy="2767173"/>
          </a:xfrm>
          <a:prstGeom prst="rect">
            <a:avLst/>
          </a:prstGeom>
          <a:ln>
            <a:solidFill>
              <a:schemeClr val="accent4"/>
            </a:solidFill>
          </a:ln>
        </p:spPr>
      </p:pic>
      <p:pic>
        <p:nvPicPr>
          <p:cNvPr id="9" name="Picture 8">
            <a:extLst>
              <a:ext uri="{FF2B5EF4-FFF2-40B4-BE49-F238E27FC236}">
                <a16:creationId xmlns:a16="http://schemas.microsoft.com/office/drawing/2014/main" id="{51506F57-E96E-3F58-5749-A1F2F8F90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161" y="6328897"/>
            <a:ext cx="4865774" cy="419158"/>
          </a:xfrm>
          <a:prstGeom prst="rect">
            <a:avLst/>
          </a:prstGeom>
          <a:ln>
            <a:solidFill>
              <a:schemeClr val="accent2"/>
            </a:solidFill>
          </a:ln>
        </p:spPr>
      </p:pic>
      <p:sp>
        <p:nvSpPr>
          <p:cNvPr id="10" name="TextBox 9">
            <a:extLst>
              <a:ext uri="{FF2B5EF4-FFF2-40B4-BE49-F238E27FC236}">
                <a16:creationId xmlns:a16="http://schemas.microsoft.com/office/drawing/2014/main" id="{FC714D89-1974-717E-98C5-EA0D24283817}"/>
              </a:ext>
            </a:extLst>
          </p:cNvPr>
          <p:cNvSpPr txBox="1"/>
          <p:nvPr/>
        </p:nvSpPr>
        <p:spPr>
          <a:xfrm>
            <a:off x="4129220" y="1177043"/>
            <a:ext cx="3933559" cy="1569660"/>
          </a:xfrm>
          <a:prstGeom prst="rect">
            <a:avLst/>
          </a:prstGeom>
          <a:noFill/>
          <a:ln>
            <a:solidFill>
              <a:srgbClr val="FFFF00"/>
            </a:solidFill>
          </a:ln>
        </p:spPr>
        <p:txBody>
          <a:bodyPr wrap="square" rtlCol="0">
            <a:spAutoFit/>
          </a:bodyPr>
          <a:lstStyle/>
          <a:p>
            <a:r>
              <a:rPr lang="en-IN" sz="2400" dirty="0">
                <a:solidFill>
                  <a:srgbClr val="7030A0"/>
                </a:solidFill>
                <a:latin typeface="Bookman Old Style" panose="02050604050505020204" pitchFamily="18" charset="0"/>
              </a:rPr>
              <a:t>Linear regression between the unemployment rate and its violent crime rate </a:t>
            </a:r>
          </a:p>
        </p:txBody>
      </p:sp>
      <p:sp>
        <p:nvSpPr>
          <p:cNvPr id="2" name="TextBox 1">
            <a:extLst>
              <a:ext uri="{FF2B5EF4-FFF2-40B4-BE49-F238E27FC236}">
                <a16:creationId xmlns:a16="http://schemas.microsoft.com/office/drawing/2014/main" id="{3EF4D9D7-E0E9-6723-ADE2-8F87E2F4D53A}"/>
              </a:ext>
            </a:extLst>
          </p:cNvPr>
          <p:cNvSpPr txBox="1"/>
          <p:nvPr/>
        </p:nvSpPr>
        <p:spPr>
          <a:xfrm>
            <a:off x="158706" y="4162364"/>
            <a:ext cx="6854950" cy="1477328"/>
          </a:xfrm>
          <a:prstGeom prst="rect">
            <a:avLst/>
          </a:prstGeom>
          <a:noFill/>
          <a:ln w="9525">
            <a:solidFill>
              <a:schemeClr val="tx1"/>
            </a:solidFill>
          </a:ln>
        </p:spPr>
        <p:txBody>
          <a:bodyPr wrap="square" rtlCol="0">
            <a:spAutoFit/>
          </a:bodyPr>
          <a:lstStyle/>
          <a:p>
            <a:r>
              <a:rPr lang="en-US" dirty="0">
                <a:latin typeface="Bookman Old Style" panose="02050604050505020204" pitchFamily="18" charset="0"/>
              </a:rPr>
              <a:t>The weak correlation suggests that other variables may be influencing crime rates more significantly than unemployment alone. Factors such as </a:t>
            </a:r>
            <a:r>
              <a:rPr lang="en-US" u="sng" dirty="0">
                <a:solidFill>
                  <a:schemeClr val="accent6"/>
                </a:solidFill>
                <a:latin typeface="Bookman Old Style" panose="02050604050505020204" pitchFamily="18" charset="0"/>
              </a:rPr>
              <a:t>economic conditions</a:t>
            </a:r>
            <a:r>
              <a:rPr lang="en-US" dirty="0">
                <a:latin typeface="Bookman Old Style" panose="02050604050505020204" pitchFamily="18" charset="0"/>
              </a:rPr>
              <a:t>, social programs, policing strategies, community engagement, and demographics might play a larger role.</a:t>
            </a:r>
            <a:endParaRPr lang="en-IN" dirty="0">
              <a:latin typeface="Bookman Old Style" panose="02050604050505020204" pitchFamily="18" charset="0"/>
            </a:endParaRPr>
          </a:p>
        </p:txBody>
      </p:sp>
    </p:spTree>
    <p:extLst>
      <p:ext uri="{BB962C8B-B14F-4D97-AF65-F5344CB8AC3E}">
        <p14:creationId xmlns:p14="http://schemas.microsoft.com/office/powerpoint/2010/main" val="2813439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7D2140-CBEA-021A-B2F4-B8D64681F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26" y="470840"/>
            <a:ext cx="5694874" cy="32002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Arrow: Circular 4">
            <a:extLst>
              <a:ext uri="{FF2B5EF4-FFF2-40B4-BE49-F238E27FC236}">
                <a16:creationId xmlns:a16="http://schemas.microsoft.com/office/drawing/2014/main" id="{1735337F-1301-FF89-BEB1-83CE4A1F1489}"/>
              </a:ext>
            </a:extLst>
          </p:cNvPr>
          <p:cNvSpPr/>
          <p:nvPr/>
        </p:nvSpPr>
        <p:spPr>
          <a:xfrm rot="2168683">
            <a:off x="7014184" y="1657380"/>
            <a:ext cx="1641045" cy="1441736"/>
          </a:xfrm>
          <a:prstGeom prst="circular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1F1F12E5-2972-0E6E-E09A-2540C2F14C05}"/>
              </a:ext>
            </a:extLst>
          </p:cNvPr>
          <p:cNvSpPr txBox="1"/>
          <p:nvPr/>
        </p:nvSpPr>
        <p:spPr>
          <a:xfrm>
            <a:off x="3181733" y="4103748"/>
            <a:ext cx="8619845" cy="2308324"/>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q"/>
            </a:pPr>
            <a:r>
              <a:rPr lang="en-US" dirty="0">
                <a:latin typeface="Bookman Old Style" panose="02050604050505020204" pitchFamily="18" charset="0"/>
              </a:rPr>
              <a:t>Insights are valuable for </a:t>
            </a:r>
            <a:r>
              <a:rPr lang="en-US" u="sng" dirty="0">
                <a:solidFill>
                  <a:srgbClr val="FF0000"/>
                </a:solidFill>
                <a:latin typeface="Bookman Old Style" panose="02050604050505020204" pitchFamily="18" charset="0"/>
              </a:rPr>
              <a:t>decision-making</a:t>
            </a:r>
            <a:r>
              <a:rPr lang="en-US" dirty="0">
                <a:latin typeface="Bookman Old Style" panose="02050604050505020204" pitchFamily="18" charset="0"/>
              </a:rPr>
              <a:t>, resource allocation, and strategic planning in law enforcement or </a:t>
            </a:r>
            <a:r>
              <a:rPr lang="en-US" u="sng" dirty="0">
                <a:solidFill>
                  <a:srgbClr val="FF0000"/>
                </a:solidFill>
                <a:latin typeface="Bookman Old Style" panose="02050604050505020204" pitchFamily="18" charset="0"/>
              </a:rPr>
              <a:t>community safety initiatives.</a:t>
            </a:r>
          </a:p>
          <a:p>
            <a:endParaRPr lang="en-US" dirty="0">
              <a:latin typeface="Bookman Old Style" panose="02050604050505020204" pitchFamily="18" charset="0"/>
            </a:endParaRPr>
          </a:p>
          <a:p>
            <a:pPr marL="285750" indent="-285750">
              <a:buFont typeface="Wingdings" panose="05000000000000000000" pitchFamily="2" charset="2"/>
              <a:buChar char="q"/>
            </a:pPr>
            <a:r>
              <a:rPr lang="en-US" dirty="0">
                <a:latin typeface="Bookman Old Style" panose="02050604050505020204" pitchFamily="18" charset="0"/>
              </a:rPr>
              <a:t>Impact of different crime types on communities can aid in crafting policies or interventions tailored to specific issues, enhancing their effectiveness.</a:t>
            </a:r>
          </a:p>
          <a:p>
            <a:pPr marL="285750" indent="-285750">
              <a:buFont typeface="Wingdings" panose="05000000000000000000" pitchFamily="2" charset="2"/>
              <a:buChar char="q"/>
            </a:pPr>
            <a:endParaRPr lang="en-US" dirty="0">
              <a:latin typeface="Bookman Old Style" panose="02050604050505020204" pitchFamily="18" charset="0"/>
            </a:endParaRPr>
          </a:p>
          <a:p>
            <a:pPr marL="285750" indent="-285750">
              <a:buFont typeface="Wingdings" panose="05000000000000000000" pitchFamily="2" charset="2"/>
              <a:buChar char="q"/>
            </a:pPr>
            <a:r>
              <a:rPr lang="en-US" dirty="0">
                <a:latin typeface="Bookman Old Style" panose="02050604050505020204" pitchFamily="18" charset="0"/>
              </a:rPr>
              <a:t>Premature death </a:t>
            </a:r>
            <a:r>
              <a:rPr lang="en-IN" b="1" dirty="0">
                <a:solidFill>
                  <a:srgbClr val="7030A0"/>
                </a:solidFill>
                <a:latin typeface="Bookman Old Style" panose="02050604050505020204" pitchFamily="18" charset="0"/>
              </a:rPr>
              <a:t>(771.68%)</a:t>
            </a:r>
            <a:endParaRPr lang="en-US" b="1" dirty="0">
              <a:solidFill>
                <a:srgbClr val="7030A0"/>
              </a:solidFill>
              <a:latin typeface="Bookman Old Style" panose="02050604050505020204" pitchFamily="18" charset="0"/>
            </a:endParaRPr>
          </a:p>
        </p:txBody>
      </p:sp>
    </p:spTree>
    <p:extLst>
      <p:ext uri="{BB962C8B-B14F-4D97-AF65-F5344CB8AC3E}">
        <p14:creationId xmlns:p14="http://schemas.microsoft.com/office/powerpoint/2010/main" val="981552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C3A6A-F6BF-DD2B-8FDA-DBDDCDB56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32" y="335254"/>
            <a:ext cx="5263518" cy="31709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70ED05FD-9CD8-707A-E00A-3D84762E0661}"/>
              </a:ext>
            </a:extLst>
          </p:cNvPr>
          <p:cNvSpPr txBox="1"/>
          <p:nvPr/>
        </p:nvSpPr>
        <p:spPr>
          <a:xfrm>
            <a:off x="1455174" y="3995678"/>
            <a:ext cx="10609005" cy="2585323"/>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q"/>
            </a:pPr>
            <a:r>
              <a:rPr lang="en-US" dirty="0">
                <a:latin typeface="Bookman Old Style" panose="02050604050505020204" pitchFamily="18" charset="0"/>
              </a:rPr>
              <a:t>Confidence intervals help illustrate the variability in the data. A year with a narrow confidence interval indicates </a:t>
            </a:r>
            <a:r>
              <a:rPr lang="en-US" u="sng" dirty="0">
                <a:solidFill>
                  <a:schemeClr val="accent2"/>
                </a:solidFill>
                <a:latin typeface="Bookman Old Style" panose="02050604050505020204" pitchFamily="18" charset="0"/>
              </a:rPr>
              <a:t>more consistent reporting or occurrence</a:t>
            </a:r>
            <a:r>
              <a:rPr lang="en-US" dirty="0">
                <a:latin typeface="Bookman Old Style" panose="02050604050505020204" pitchFamily="18" charset="0"/>
              </a:rPr>
              <a:t>, while a wider interval suggests </a:t>
            </a:r>
            <a:r>
              <a:rPr lang="en-US" u="sng" dirty="0">
                <a:solidFill>
                  <a:schemeClr val="accent2"/>
                </a:solidFill>
                <a:latin typeface="Bookman Old Style" panose="02050604050505020204" pitchFamily="18" charset="0"/>
              </a:rPr>
              <a:t>greater uncertainty or variability.</a:t>
            </a:r>
          </a:p>
          <a:p>
            <a:endParaRPr lang="en-US" u="sng" dirty="0">
              <a:solidFill>
                <a:schemeClr val="accent2"/>
              </a:solidFill>
              <a:latin typeface="Bookman Old Style" panose="02050604050505020204" pitchFamily="18" charset="0"/>
            </a:endParaRPr>
          </a:p>
          <a:p>
            <a:pPr marL="285750" indent="-285750">
              <a:buFont typeface="Wingdings" panose="05000000000000000000" pitchFamily="2" charset="2"/>
              <a:buChar char="q"/>
            </a:pPr>
            <a:r>
              <a:rPr lang="en-US" dirty="0">
                <a:latin typeface="Bookman Old Style" panose="02050604050505020204" pitchFamily="18" charset="0"/>
              </a:rPr>
              <a:t>Visualization not only highlights trends but also emphasizes the reliability and variability of the data, supporting more nuanced and informed decision-making processes.</a:t>
            </a:r>
          </a:p>
          <a:p>
            <a:pPr marL="285750" indent="-285750">
              <a:buFont typeface="Wingdings" panose="05000000000000000000" pitchFamily="2" charset="2"/>
              <a:buChar char="ü"/>
            </a:pPr>
            <a:endParaRPr lang="en-IN" dirty="0">
              <a:solidFill>
                <a:srgbClr val="7030A0"/>
              </a:solidFill>
              <a:latin typeface="Bookman Old Style" panose="02050604050505020204" pitchFamily="18" charset="0"/>
            </a:endParaRPr>
          </a:p>
          <a:p>
            <a:pPr marL="285750" indent="-285750">
              <a:buFont typeface="Wingdings" panose="05000000000000000000" pitchFamily="2" charset="2"/>
              <a:buChar char="ü"/>
            </a:pPr>
            <a:r>
              <a:rPr lang="en-IN" b="1" dirty="0">
                <a:solidFill>
                  <a:srgbClr val="7030A0"/>
                </a:solidFill>
                <a:latin typeface="Bookman Old Style" panose="02050604050505020204" pitchFamily="18" charset="0"/>
              </a:rPr>
              <a:t>2012 (35k)</a:t>
            </a:r>
          </a:p>
          <a:p>
            <a:pPr marL="285750" indent="-285750">
              <a:buFont typeface="Wingdings" panose="05000000000000000000" pitchFamily="2" charset="2"/>
              <a:buChar char="ü"/>
            </a:pPr>
            <a:endParaRPr lang="en-IN" dirty="0">
              <a:solidFill>
                <a:srgbClr val="7030A0"/>
              </a:solidFill>
            </a:endParaRPr>
          </a:p>
        </p:txBody>
      </p:sp>
      <p:sp>
        <p:nvSpPr>
          <p:cNvPr id="4" name="Arrow: Curved Down 3">
            <a:extLst>
              <a:ext uri="{FF2B5EF4-FFF2-40B4-BE49-F238E27FC236}">
                <a16:creationId xmlns:a16="http://schemas.microsoft.com/office/drawing/2014/main" id="{97804D93-6535-EB1E-25D4-465FB0B4C80D}"/>
              </a:ext>
            </a:extLst>
          </p:cNvPr>
          <p:cNvSpPr/>
          <p:nvPr/>
        </p:nvSpPr>
        <p:spPr>
          <a:xfrm rot="2501881">
            <a:off x="6657539" y="1824850"/>
            <a:ext cx="2526930" cy="973308"/>
          </a:xfrm>
          <a:prstGeom prst="curved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076064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E6954F-76C3-F63F-D651-A28D73F47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471" y="304800"/>
            <a:ext cx="6376446" cy="36111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0A7E82C6-5D67-FE45-A8AB-1E9431374A1B}"/>
              </a:ext>
            </a:extLst>
          </p:cNvPr>
          <p:cNvSpPr txBox="1"/>
          <p:nvPr/>
        </p:nvSpPr>
        <p:spPr>
          <a:xfrm>
            <a:off x="786581" y="4667440"/>
            <a:ext cx="11021961" cy="1477328"/>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q"/>
            </a:pPr>
            <a:r>
              <a:rPr lang="en-US" dirty="0">
                <a:latin typeface="Bookman Old Style" panose="02050604050505020204" pitchFamily="18" charset="0"/>
              </a:rPr>
              <a:t>States with intense colors indicate hotspots where incidents are more prevalent. This can help the areas needing </a:t>
            </a:r>
            <a:r>
              <a:rPr lang="en-US" u="sng" dirty="0">
                <a:solidFill>
                  <a:srgbClr val="00B0F0"/>
                </a:solidFill>
                <a:latin typeface="Bookman Old Style" panose="02050604050505020204" pitchFamily="18" charset="0"/>
              </a:rPr>
              <a:t>urgent intervention</a:t>
            </a:r>
            <a:r>
              <a:rPr lang="en-US" dirty="0">
                <a:latin typeface="Bookman Old Style" panose="02050604050505020204" pitchFamily="18" charset="0"/>
              </a:rPr>
              <a:t>.</a:t>
            </a:r>
          </a:p>
          <a:p>
            <a:pPr marL="285750" indent="-285750">
              <a:buFont typeface="Wingdings" panose="05000000000000000000" pitchFamily="2" charset="2"/>
              <a:buChar char="q"/>
            </a:pPr>
            <a:r>
              <a:rPr lang="en-US" dirty="0">
                <a:latin typeface="Bookman Old Style" panose="02050604050505020204" pitchFamily="18" charset="0"/>
              </a:rPr>
              <a:t>A heat map provides an intuitive and impactful way to visualize and understand complex data, making it easier to communicate findings to </a:t>
            </a:r>
            <a:r>
              <a:rPr lang="en-US" u="sng" dirty="0">
                <a:solidFill>
                  <a:srgbClr val="00B0F0"/>
                </a:solidFill>
                <a:latin typeface="Bookman Old Style" panose="02050604050505020204" pitchFamily="18" charset="0"/>
              </a:rPr>
              <a:t>stakeholders</a:t>
            </a:r>
            <a:r>
              <a:rPr lang="en-US" dirty="0">
                <a:latin typeface="Bookman Old Style" panose="02050604050505020204" pitchFamily="18" charset="0"/>
              </a:rPr>
              <a:t> and drive informed </a:t>
            </a:r>
            <a:r>
              <a:rPr lang="en-US" u="sng" dirty="0">
                <a:solidFill>
                  <a:srgbClr val="00B0F0"/>
                </a:solidFill>
                <a:latin typeface="Bookman Old Style" panose="02050604050505020204" pitchFamily="18" charset="0"/>
              </a:rPr>
              <a:t>decision-making</a:t>
            </a:r>
            <a:r>
              <a:rPr lang="en-US" u="sng" dirty="0">
                <a:solidFill>
                  <a:srgbClr val="00B0F0"/>
                </a:solidFill>
              </a:rPr>
              <a:t>.</a:t>
            </a:r>
            <a:endParaRPr lang="en-IN" u="sng" dirty="0">
              <a:solidFill>
                <a:srgbClr val="00B0F0"/>
              </a:solidFill>
            </a:endParaRPr>
          </a:p>
        </p:txBody>
      </p:sp>
      <p:sp>
        <p:nvSpPr>
          <p:cNvPr id="4" name="Arrow: Curved Down 3">
            <a:extLst>
              <a:ext uri="{FF2B5EF4-FFF2-40B4-BE49-F238E27FC236}">
                <a16:creationId xmlns:a16="http://schemas.microsoft.com/office/drawing/2014/main" id="{BC637408-419B-B3E9-FEDE-B6AE84F22E2B}"/>
              </a:ext>
            </a:extLst>
          </p:cNvPr>
          <p:cNvSpPr/>
          <p:nvPr/>
        </p:nvSpPr>
        <p:spPr>
          <a:xfrm rot="2092451">
            <a:off x="8145217" y="2502602"/>
            <a:ext cx="2395218" cy="1101213"/>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07669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EB759-AD77-F5C2-FCB5-AE0B57AF7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49" y="330759"/>
            <a:ext cx="7516274" cy="33342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51434CF2-E1BB-C4AF-265F-9133F7A2058E}"/>
              </a:ext>
            </a:extLst>
          </p:cNvPr>
          <p:cNvSpPr txBox="1"/>
          <p:nvPr/>
        </p:nvSpPr>
        <p:spPr>
          <a:xfrm>
            <a:off x="953731" y="4457234"/>
            <a:ext cx="10779884" cy="2031325"/>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q"/>
            </a:pPr>
            <a:r>
              <a:rPr lang="en-US" dirty="0"/>
              <a:t> </a:t>
            </a:r>
            <a:r>
              <a:rPr lang="en-US" dirty="0">
                <a:latin typeface="Bookman Old Style" panose="02050604050505020204" pitchFamily="18" charset="0"/>
              </a:rPr>
              <a:t>This visual offers a straightforward way to </a:t>
            </a:r>
            <a:r>
              <a:rPr lang="en-US" u="sng" dirty="0">
                <a:solidFill>
                  <a:schemeClr val="accent2"/>
                </a:solidFill>
                <a:latin typeface="Bookman Old Style" panose="02050604050505020204" pitchFamily="18" charset="0"/>
              </a:rPr>
              <a:t>grasp the scale and impact </a:t>
            </a:r>
            <a:r>
              <a:rPr lang="en-US" dirty="0">
                <a:latin typeface="Bookman Old Style" panose="02050604050505020204" pitchFamily="18" charset="0"/>
              </a:rPr>
              <a:t>of various crime types, guiding </a:t>
            </a:r>
            <a:r>
              <a:rPr lang="en-US" u="sng" dirty="0">
                <a:solidFill>
                  <a:schemeClr val="accent2"/>
                </a:solidFill>
                <a:latin typeface="Bookman Old Style" panose="02050604050505020204" pitchFamily="18" charset="0"/>
              </a:rPr>
              <a:t>data-driven</a:t>
            </a:r>
            <a:r>
              <a:rPr lang="en-US" dirty="0">
                <a:latin typeface="Bookman Old Style" panose="02050604050505020204" pitchFamily="18" charset="0"/>
              </a:rPr>
              <a:t> decision-making and resource allocation.</a:t>
            </a:r>
          </a:p>
          <a:p>
            <a:pPr marL="285750" indent="-285750">
              <a:buFont typeface="Wingdings" panose="05000000000000000000" pitchFamily="2" charset="2"/>
              <a:buChar char="q"/>
            </a:pPr>
            <a:r>
              <a:rPr lang="en-US" dirty="0">
                <a:latin typeface="Bookman Old Style" panose="02050604050505020204" pitchFamily="18" charset="0"/>
              </a:rPr>
              <a:t>Total counts for each crime type can inform law enforcement and community organizations about where to focus their efforts, such as </a:t>
            </a:r>
            <a:r>
              <a:rPr lang="en-US" u="sng" dirty="0">
                <a:solidFill>
                  <a:srgbClr val="00B050"/>
                </a:solidFill>
                <a:latin typeface="Bookman Old Style" panose="02050604050505020204" pitchFamily="18" charset="0"/>
              </a:rPr>
              <a:t>increasing patrols in areas </a:t>
            </a:r>
            <a:r>
              <a:rPr lang="en-US" dirty="0">
                <a:latin typeface="Bookman Old Style" panose="02050604050505020204" pitchFamily="18" charset="0"/>
              </a:rPr>
              <a:t>with </a:t>
            </a:r>
            <a:r>
              <a:rPr lang="en-US" u="sng" dirty="0">
                <a:solidFill>
                  <a:srgbClr val="00B050"/>
                </a:solidFill>
                <a:latin typeface="Bookman Old Style" panose="02050604050505020204" pitchFamily="18" charset="0"/>
              </a:rPr>
              <a:t>higher crime rates.</a:t>
            </a:r>
          </a:p>
          <a:p>
            <a:pPr marL="285750" indent="-285750">
              <a:buFont typeface="Wingdings" panose="05000000000000000000" pitchFamily="2" charset="2"/>
              <a:buChar char="ü"/>
            </a:pPr>
            <a:r>
              <a:rPr lang="en-US" b="1" dirty="0">
                <a:solidFill>
                  <a:schemeClr val="accent4"/>
                </a:solidFill>
                <a:latin typeface="Bookman Old Style" panose="02050604050505020204" pitchFamily="18" charset="0"/>
              </a:rPr>
              <a:t>Uninsured</a:t>
            </a:r>
            <a:r>
              <a:rPr lang="en-US" dirty="0">
                <a:latin typeface="Bookman Old Style" panose="02050604050505020204" pitchFamily="18" charset="0"/>
              </a:rPr>
              <a:t> </a:t>
            </a:r>
            <a:r>
              <a:rPr lang="en-US" b="1" dirty="0">
                <a:solidFill>
                  <a:schemeClr val="accent6"/>
                </a:solidFill>
                <a:latin typeface="Bookman Old Style" panose="02050604050505020204" pitchFamily="18" charset="0"/>
              </a:rPr>
              <a:t>(0.81bn)</a:t>
            </a:r>
          </a:p>
          <a:p>
            <a:pPr marL="285750" indent="-285750">
              <a:buFont typeface="Wingdings" panose="05000000000000000000" pitchFamily="2" charset="2"/>
              <a:buChar char="ü"/>
            </a:pPr>
            <a:r>
              <a:rPr lang="en-US" b="1" dirty="0">
                <a:solidFill>
                  <a:schemeClr val="accent4"/>
                </a:solidFill>
                <a:latin typeface="Bookman Old Style" panose="02050604050505020204" pitchFamily="18" charset="0"/>
              </a:rPr>
              <a:t>Children in poverty </a:t>
            </a:r>
            <a:r>
              <a:rPr lang="en-US" b="1" dirty="0">
                <a:solidFill>
                  <a:schemeClr val="accent6"/>
                </a:solidFill>
                <a:latin typeface="Bookman Old Style" panose="02050604050505020204" pitchFamily="18" charset="0"/>
              </a:rPr>
              <a:t>(0.54 )</a:t>
            </a:r>
            <a:endParaRPr lang="en-IN" b="1" dirty="0">
              <a:solidFill>
                <a:schemeClr val="accent6"/>
              </a:solidFill>
              <a:latin typeface="Bookman Old Style" panose="02050604050505020204" pitchFamily="18" charset="0"/>
            </a:endParaRPr>
          </a:p>
        </p:txBody>
      </p:sp>
      <p:sp>
        <p:nvSpPr>
          <p:cNvPr id="4" name="Arrow: Curved Down 3">
            <a:extLst>
              <a:ext uri="{FF2B5EF4-FFF2-40B4-BE49-F238E27FC236}">
                <a16:creationId xmlns:a16="http://schemas.microsoft.com/office/drawing/2014/main" id="{2BEACE88-8C9B-1653-6350-1935E555BF52}"/>
              </a:ext>
            </a:extLst>
          </p:cNvPr>
          <p:cNvSpPr/>
          <p:nvPr/>
        </p:nvSpPr>
        <p:spPr>
          <a:xfrm rot="3139745">
            <a:off x="8519798" y="2073363"/>
            <a:ext cx="2512412" cy="1024581"/>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32876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ED2741-0049-213D-9189-2B9B68359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19" y="383458"/>
            <a:ext cx="5830529" cy="34662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95C9B20A-CF9D-D58C-8496-16AAC513AAB8}"/>
              </a:ext>
            </a:extLst>
          </p:cNvPr>
          <p:cNvSpPr txBox="1"/>
          <p:nvPr/>
        </p:nvSpPr>
        <p:spPr>
          <a:xfrm>
            <a:off x="1991372" y="4276069"/>
            <a:ext cx="9748344" cy="2031325"/>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ü"/>
            </a:pPr>
            <a:r>
              <a:rPr lang="en-US" dirty="0">
                <a:latin typeface="Bookman Old Style" panose="02050604050505020204" pitchFamily="18" charset="0"/>
              </a:rPr>
              <a:t>Each crime type is visually represented in proportion to its count, allowing for quick identification of which crimes are </a:t>
            </a:r>
            <a:r>
              <a:rPr lang="en-US" u="sng" dirty="0">
                <a:solidFill>
                  <a:srgbClr val="FF0000"/>
                </a:solidFill>
                <a:latin typeface="Bookman Old Style" panose="02050604050505020204" pitchFamily="18" charset="0"/>
              </a:rPr>
              <a:t>most prevalent</a:t>
            </a:r>
            <a:r>
              <a:rPr lang="en-US" dirty="0">
                <a:latin typeface="Bookman Old Style" panose="02050604050505020204" pitchFamily="18" charset="0"/>
              </a:rPr>
              <a:t>. Larger blocks indicate crime types with higher counts, pinpointing areas that may require more </a:t>
            </a:r>
            <a:r>
              <a:rPr lang="en-US" u="sng" dirty="0">
                <a:solidFill>
                  <a:srgbClr val="FF0000"/>
                </a:solidFill>
                <a:latin typeface="Bookman Old Style" panose="02050604050505020204" pitchFamily="18" charset="0"/>
              </a:rPr>
              <a:t>immediate attention or resources</a:t>
            </a:r>
          </a:p>
          <a:p>
            <a:pPr marL="285750" indent="-285750">
              <a:buFont typeface="Courier New" panose="02070309020205020404" pitchFamily="49" charset="0"/>
              <a:buChar char="o"/>
            </a:pPr>
            <a:r>
              <a:rPr lang="en-US" dirty="0">
                <a:latin typeface="Bookman Old Style" panose="02050604050505020204" pitchFamily="18" charset="0"/>
              </a:rPr>
              <a:t>Children in poverty </a:t>
            </a:r>
            <a:r>
              <a:rPr lang="en-IN" b="1" dirty="0">
                <a:solidFill>
                  <a:srgbClr val="6F282D"/>
                </a:solidFill>
                <a:latin typeface="Bookman Old Style" panose="02050604050505020204" pitchFamily="18" charset="0"/>
              </a:rPr>
              <a:t>(41.50k)</a:t>
            </a:r>
          </a:p>
          <a:p>
            <a:pPr marL="285750" indent="-285750">
              <a:buFont typeface="Courier New" panose="02070309020205020404" pitchFamily="49" charset="0"/>
              <a:buChar char="o"/>
            </a:pPr>
            <a:r>
              <a:rPr lang="en-IN" dirty="0">
                <a:latin typeface="Bookman Old Style" panose="02050604050505020204" pitchFamily="18" charset="0"/>
              </a:rPr>
              <a:t>Premature death </a:t>
            </a:r>
          </a:p>
          <a:p>
            <a:pPr marL="285750" indent="-285750">
              <a:buFont typeface="Courier New" panose="02070309020205020404" pitchFamily="49" charset="0"/>
              <a:buChar char="o"/>
            </a:pPr>
            <a:r>
              <a:rPr lang="en-IN" dirty="0">
                <a:latin typeface="Bookman Old Style" panose="02050604050505020204" pitchFamily="18" charset="0"/>
              </a:rPr>
              <a:t>Unemployment </a:t>
            </a:r>
            <a:r>
              <a:rPr lang="en-IN" b="1" dirty="0">
                <a:solidFill>
                  <a:srgbClr val="6F282D"/>
                </a:solidFill>
                <a:latin typeface="Bookman Old Style" panose="02050604050505020204" pitchFamily="18" charset="0"/>
              </a:rPr>
              <a:t>(36.20k)</a:t>
            </a:r>
            <a:endParaRPr lang="en-US" b="1" dirty="0">
              <a:solidFill>
                <a:srgbClr val="6F282D"/>
              </a:solidFill>
              <a:latin typeface="Bookman Old Style" panose="02050604050505020204" pitchFamily="18" charset="0"/>
            </a:endParaRPr>
          </a:p>
        </p:txBody>
      </p:sp>
      <p:sp>
        <p:nvSpPr>
          <p:cNvPr id="4" name="Arrow: Curved Down 3">
            <a:extLst>
              <a:ext uri="{FF2B5EF4-FFF2-40B4-BE49-F238E27FC236}">
                <a16:creationId xmlns:a16="http://schemas.microsoft.com/office/drawing/2014/main" id="{4B0D8EB0-1A44-17E3-4627-A406E93AC561}"/>
              </a:ext>
            </a:extLst>
          </p:cNvPr>
          <p:cNvSpPr/>
          <p:nvPr/>
        </p:nvSpPr>
        <p:spPr>
          <a:xfrm rot="1925173">
            <a:off x="6951685" y="2058652"/>
            <a:ext cx="3173880" cy="949694"/>
          </a:xfrm>
          <a:prstGeom prst="curved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747959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521A9-0A71-A696-8E00-1EAB73D8C0DB}"/>
              </a:ext>
            </a:extLst>
          </p:cNvPr>
          <p:cNvPicPr>
            <a:picLocks noChangeAspect="1"/>
          </p:cNvPicPr>
          <p:nvPr/>
        </p:nvPicPr>
        <p:blipFill>
          <a:blip r:embed="rId2">
            <a:extLst>
              <a:ext uri="{28A0092B-C50C-407E-A947-70E740481C1C}">
                <a14:useLocalDpi xmlns:a14="http://schemas.microsoft.com/office/drawing/2010/main" val="0"/>
              </a:ext>
            </a:extLst>
          </a:blip>
          <a:srcRect r="5215"/>
          <a:stretch/>
        </p:blipFill>
        <p:spPr>
          <a:xfrm>
            <a:off x="287867" y="487369"/>
            <a:ext cx="7096159" cy="356284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B867BEDB-DD06-AD2A-4A72-110B4AE2736D}"/>
              </a:ext>
            </a:extLst>
          </p:cNvPr>
          <p:cNvSpPr txBox="1"/>
          <p:nvPr/>
        </p:nvSpPr>
        <p:spPr>
          <a:xfrm>
            <a:off x="1533832" y="4619297"/>
            <a:ext cx="10323871" cy="1477328"/>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q"/>
            </a:pPr>
            <a:r>
              <a:rPr lang="en-US" dirty="0">
                <a:latin typeface="Bookman Old Style" panose="02050604050505020204" pitchFamily="18" charset="0"/>
              </a:rPr>
              <a:t>High unemployment levels associated with certain crime types might indicate </a:t>
            </a:r>
            <a:r>
              <a:rPr lang="en-US" u="sng" dirty="0">
                <a:solidFill>
                  <a:srgbClr val="FF0000"/>
                </a:solidFill>
                <a:latin typeface="Bookman Old Style" panose="02050604050505020204" pitchFamily="18" charset="0"/>
              </a:rPr>
              <a:t>deeper social issues </a:t>
            </a:r>
            <a:r>
              <a:rPr lang="en-US" dirty="0">
                <a:latin typeface="Bookman Old Style" panose="02050604050505020204" pitchFamily="18" charset="0"/>
              </a:rPr>
              <a:t>that require </a:t>
            </a:r>
            <a:r>
              <a:rPr lang="en-US" u="sng" dirty="0">
                <a:solidFill>
                  <a:srgbClr val="FF0000"/>
                </a:solidFill>
                <a:latin typeface="Bookman Old Style" panose="02050604050505020204" pitchFamily="18" charset="0"/>
              </a:rPr>
              <a:t>targeted intervention </a:t>
            </a:r>
            <a:r>
              <a:rPr lang="en-US" dirty="0">
                <a:latin typeface="Bookman Old Style" panose="02050604050505020204" pitchFamily="18" charset="0"/>
              </a:rPr>
              <a:t>and </a:t>
            </a:r>
            <a:r>
              <a:rPr lang="en-US" u="sng" dirty="0">
                <a:solidFill>
                  <a:srgbClr val="FF0000"/>
                </a:solidFill>
                <a:latin typeface="Bookman Old Style" panose="02050604050505020204" pitchFamily="18" charset="0"/>
              </a:rPr>
              <a:t>support.</a:t>
            </a:r>
          </a:p>
          <a:p>
            <a:pPr marL="285750" indent="-285750">
              <a:buFont typeface="Wingdings" panose="05000000000000000000" pitchFamily="2" charset="2"/>
              <a:buChar char="q"/>
            </a:pPr>
            <a:r>
              <a:rPr lang="en-US" dirty="0">
                <a:latin typeface="Bookman Old Style" panose="02050604050505020204" pitchFamily="18" charset="0"/>
              </a:rPr>
              <a:t>These insights can inform strategies to address both crime and unemployment, promoting holistic community improvement.</a:t>
            </a:r>
          </a:p>
          <a:p>
            <a:pPr marL="285750" indent="-285750">
              <a:buFont typeface="Courier New" panose="02070309020205020404" pitchFamily="49" charset="0"/>
              <a:buChar char="o"/>
            </a:pPr>
            <a:r>
              <a:rPr lang="en-US" dirty="0">
                <a:latin typeface="Bookman Old Style" panose="02050604050505020204" pitchFamily="18" charset="0"/>
              </a:rPr>
              <a:t> Unemployment rate &amp; level  : </a:t>
            </a:r>
            <a:r>
              <a:rPr lang="en-US" b="1" u="sng" dirty="0">
                <a:solidFill>
                  <a:schemeClr val="tx2"/>
                </a:solidFill>
                <a:latin typeface="Bookman Old Style" panose="02050604050505020204" pitchFamily="18" charset="0"/>
              </a:rPr>
              <a:t>children in poverty </a:t>
            </a:r>
          </a:p>
        </p:txBody>
      </p:sp>
      <p:sp>
        <p:nvSpPr>
          <p:cNvPr id="4" name="Arrow: Curved Down 3">
            <a:extLst>
              <a:ext uri="{FF2B5EF4-FFF2-40B4-BE49-F238E27FC236}">
                <a16:creationId xmlns:a16="http://schemas.microsoft.com/office/drawing/2014/main" id="{2FDB185B-F7B1-B288-E301-2AA8916BAFC5}"/>
              </a:ext>
            </a:extLst>
          </p:cNvPr>
          <p:cNvSpPr/>
          <p:nvPr/>
        </p:nvSpPr>
        <p:spPr>
          <a:xfrm rot="2589154">
            <a:off x="8461812" y="2217101"/>
            <a:ext cx="2243648" cy="724140"/>
          </a:xfrm>
          <a:prstGeom prst="curvedDown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5946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86313-AB21-441C-69B8-C81EDBB7C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9" y="301920"/>
            <a:ext cx="5781662" cy="31270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6F946FE4-5242-C117-9604-EAB14F5126BB}"/>
              </a:ext>
            </a:extLst>
          </p:cNvPr>
          <p:cNvSpPr txBox="1"/>
          <p:nvPr/>
        </p:nvSpPr>
        <p:spPr>
          <a:xfrm>
            <a:off x="324465" y="3970757"/>
            <a:ext cx="11474245" cy="2308324"/>
          </a:xfrm>
          <a:prstGeom prst="rect">
            <a:avLst/>
          </a:prstGeom>
          <a:noFill/>
          <a:ln w="9525">
            <a:solidFill>
              <a:schemeClr val="tx1"/>
            </a:solidFill>
          </a:ln>
        </p:spPr>
        <p:txBody>
          <a:bodyPr wrap="square" rtlCol="0">
            <a:spAutoFit/>
          </a:bodyPr>
          <a:lstStyle/>
          <a:p>
            <a:pPr marL="285750" indent="-285750">
              <a:buFont typeface="Courier New" panose="02070309020205020404" pitchFamily="49" charset="0"/>
              <a:buChar char="o"/>
            </a:pPr>
            <a:r>
              <a:rPr lang="en-US" dirty="0">
                <a:latin typeface="Bookman Old Style" panose="02050604050505020204" pitchFamily="18" charset="0"/>
              </a:rPr>
              <a:t>The </a:t>
            </a:r>
            <a:r>
              <a:rPr lang="en-US" b="1" dirty="0">
                <a:solidFill>
                  <a:srgbClr val="002060"/>
                </a:solidFill>
                <a:latin typeface="Bookman Old Style" panose="02050604050505020204" pitchFamily="18" charset="0"/>
              </a:rPr>
              <a:t>maximum numerator </a:t>
            </a:r>
            <a:r>
              <a:rPr lang="en-US" dirty="0">
                <a:latin typeface="Bookman Old Style" panose="02050604050505020204" pitchFamily="18" charset="0"/>
              </a:rPr>
              <a:t>indicates which countries experience the </a:t>
            </a:r>
            <a:r>
              <a:rPr lang="en-US" b="1" dirty="0">
                <a:solidFill>
                  <a:srgbClr val="002060"/>
                </a:solidFill>
                <a:latin typeface="Bookman Old Style" panose="02050604050505020204" pitchFamily="18" charset="0"/>
              </a:rPr>
              <a:t>highest peak crime incidents, </a:t>
            </a:r>
            <a:r>
              <a:rPr lang="en-US" dirty="0">
                <a:latin typeface="Bookman Old Style" panose="02050604050505020204" pitchFamily="18" charset="0"/>
              </a:rPr>
              <a:t>highlighting </a:t>
            </a:r>
            <a:r>
              <a:rPr lang="en-US" u="sng" dirty="0">
                <a:solidFill>
                  <a:srgbClr val="FF0000"/>
                </a:solidFill>
                <a:latin typeface="Bookman Old Style" panose="02050604050505020204" pitchFamily="18" charset="0"/>
              </a:rPr>
              <a:t>urgent areas </a:t>
            </a:r>
            <a:r>
              <a:rPr lang="en-US" dirty="0">
                <a:latin typeface="Bookman Old Style" panose="02050604050505020204" pitchFamily="18" charset="0"/>
              </a:rPr>
              <a:t>for law enforcement focus.</a:t>
            </a:r>
          </a:p>
          <a:p>
            <a:pPr marL="285750" indent="-285750">
              <a:buFont typeface="Courier New" panose="02070309020205020404" pitchFamily="49" charset="0"/>
              <a:buChar char="o"/>
            </a:pPr>
            <a:r>
              <a:rPr lang="en-US" dirty="0">
                <a:latin typeface="Bookman Old Style" panose="02050604050505020204" pitchFamily="18" charset="0"/>
              </a:rPr>
              <a:t>This can help assess the effectiveness of crime reduction strategies and inform future initiatives.</a:t>
            </a:r>
          </a:p>
          <a:p>
            <a:pPr marL="285750" indent="-285750">
              <a:buFont typeface="Arial" panose="020B0604020202020204" pitchFamily="34" charset="0"/>
              <a:buChar char="•"/>
            </a:pPr>
            <a:r>
              <a:rPr lang="en-US" b="1" dirty="0">
                <a:solidFill>
                  <a:schemeClr val="accent5"/>
                </a:solidFill>
                <a:latin typeface="Bookman Old Style" panose="02050604050505020204" pitchFamily="18" charset="0"/>
              </a:rPr>
              <a:t>United states </a:t>
            </a:r>
          </a:p>
          <a:p>
            <a:pPr marL="285750" indent="-285750">
              <a:buFont typeface="Arial" panose="020B0604020202020204" pitchFamily="34" charset="0"/>
              <a:buChar char="•"/>
            </a:pPr>
            <a:r>
              <a:rPr lang="en-US" b="1" dirty="0">
                <a:solidFill>
                  <a:schemeClr val="accent5"/>
                </a:solidFill>
                <a:latin typeface="Bookman Old Style" panose="02050604050505020204" pitchFamily="18" charset="0"/>
              </a:rPr>
              <a:t>California </a:t>
            </a:r>
          </a:p>
          <a:p>
            <a:pPr marL="285750" indent="-285750">
              <a:buFont typeface="Arial" panose="020B0604020202020204" pitchFamily="34" charset="0"/>
              <a:buChar char="•"/>
            </a:pPr>
            <a:r>
              <a:rPr lang="en-US" b="1" dirty="0">
                <a:solidFill>
                  <a:schemeClr val="accent5"/>
                </a:solidFill>
                <a:latin typeface="Bookman Old Style" panose="02050604050505020204" pitchFamily="18" charset="0"/>
              </a:rPr>
              <a:t>Texas </a:t>
            </a:r>
          </a:p>
          <a:p>
            <a:endParaRPr lang="en-US" dirty="0"/>
          </a:p>
          <a:p>
            <a:endParaRPr lang="en-IN" dirty="0"/>
          </a:p>
        </p:txBody>
      </p:sp>
      <p:sp>
        <p:nvSpPr>
          <p:cNvPr id="4" name="Arrow: Curved Down 3">
            <a:extLst>
              <a:ext uri="{FF2B5EF4-FFF2-40B4-BE49-F238E27FC236}">
                <a16:creationId xmlns:a16="http://schemas.microsoft.com/office/drawing/2014/main" id="{4CA70FD1-7273-A864-1677-D593E5769245}"/>
              </a:ext>
            </a:extLst>
          </p:cNvPr>
          <p:cNvSpPr/>
          <p:nvPr/>
        </p:nvSpPr>
        <p:spPr>
          <a:xfrm rot="2946653">
            <a:off x="7640837" y="1949276"/>
            <a:ext cx="2328750" cy="1052051"/>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757780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8EAD3C-D95C-4C9C-5FB4-3E23ACA0E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976" y="3429000"/>
            <a:ext cx="6477904" cy="3048425"/>
          </a:xfrm>
          <a:prstGeom prst="rect">
            <a:avLst/>
          </a:prstGeom>
        </p:spPr>
      </p:pic>
      <p:sp>
        <p:nvSpPr>
          <p:cNvPr id="2" name="TextBox 1">
            <a:extLst>
              <a:ext uri="{FF2B5EF4-FFF2-40B4-BE49-F238E27FC236}">
                <a16:creationId xmlns:a16="http://schemas.microsoft.com/office/drawing/2014/main" id="{319D77DD-ADF0-5E5A-34BE-442028117CAC}"/>
              </a:ext>
            </a:extLst>
          </p:cNvPr>
          <p:cNvSpPr txBox="1"/>
          <p:nvPr/>
        </p:nvSpPr>
        <p:spPr>
          <a:xfrm>
            <a:off x="688258" y="646386"/>
            <a:ext cx="9183329" cy="2308324"/>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q"/>
            </a:pPr>
            <a:r>
              <a:rPr lang="en-US" dirty="0">
                <a:latin typeface="Bookman Old Style" panose="02050604050505020204" pitchFamily="18" charset="0"/>
              </a:rPr>
              <a:t>Understanding which unemployment levels correlate with higher crime counts can help identify vulnerable populations that may be more prone to criminal activity due to economic factors.</a:t>
            </a:r>
          </a:p>
          <a:p>
            <a:pPr marL="285750" indent="-285750">
              <a:buFont typeface="Wingdings" panose="05000000000000000000" pitchFamily="2" charset="2"/>
              <a:buChar char="q"/>
            </a:pPr>
            <a:r>
              <a:rPr lang="en-US" dirty="0">
                <a:latin typeface="Bookman Old Style" panose="02050604050505020204" pitchFamily="18" charset="0"/>
              </a:rPr>
              <a:t>These highlights emphasize the interplay between economic conditions and crime.</a:t>
            </a:r>
          </a:p>
          <a:p>
            <a:pPr marL="285750" indent="-285750">
              <a:buFont typeface="Wingdings" panose="05000000000000000000" pitchFamily="2" charset="2"/>
              <a:buChar char="q"/>
            </a:pPr>
            <a:r>
              <a:rPr lang="en-US" b="1" u="sng" dirty="0">
                <a:solidFill>
                  <a:srgbClr val="C00000"/>
                </a:solidFill>
                <a:latin typeface="Bookman Old Style" panose="02050604050505020204" pitchFamily="18" charset="0"/>
              </a:rPr>
              <a:t>Exceeds 100% </a:t>
            </a:r>
            <a:r>
              <a:rPr lang="en-US" dirty="0">
                <a:latin typeface="Bookman Old Style" panose="02050604050505020204" pitchFamily="18" charset="0"/>
              </a:rPr>
              <a:t>(</a:t>
            </a:r>
            <a:r>
              <a:rPr lang="en-US" dirty="0"/>
              <a:t>In extreme cases, during severe economic crises or hyperinflation, a region might face such dramatic shifts in employment that figures appear nonsensical, though this wouldn't literally translate to an unemployment rate over 100%.)</a:t>
            </a:r>
            <a:endParaRPr lang="en-IN" dirty="0">
              <a:latin typeface="Bookman Old Style" panose="02050604050505020204" pitchFamily="18" charset="0"/>
            </a:endParaRPr>
          </a:p>
        </p:txBody>
      </p:sp>
      <p:sp>
        <p:nvSpPr>
          <p:cNvPr id="4" name="Arrow: Curved Up 3">
            <a:extLst>
              <a:ext uri="{FF2B5EF4-FFF2-40B4-BE49-F238E27FC236}">
                <a16:creationId xmlns:a16="http://schemas.microsoft.com/office/drawing/2014/main" id="{28F23BC9-4F57-5851-729D-135CE60E919E}"/>
              </a:ext>
            </a:extLst>
          </p:cNvPr>
          <p:cNvSpPr/>
          <p:nvPr/>
        </p:nvSpPr>
        <p:spPr>
          <a:xfrm rot="3660509" flipH="1">
            <a:off x="2035278" y="4018935"/>
            <a:ext cx="1592825" cy="710381"/>
          </a:xfrm>
          <a:prstGeom prst="curvedUp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73358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998FB17-34F6-B056-A25B-A7BE0931EBCD}"/>
              </a:ext>
            </a:extLst>
          </p:cNvPr>
          <p:cNvGraphicFramePr>
            <a:graphicFrameLocks noGrp="1"/>
          </p:cNvGraphicFramePr>
          <p:nvPr>
            <p:extLst>
              <p:ext uri="{D42A27DB-BD31-4B8C-83A1-F6EECF244321}">
                <p14:modId xmlns:p14="http://schemas.microsoft.com/office/powerpoint/2010/main" val="33074351"/>
              </p:ext>
            </p:extLst>
          </p:nvPr>
        </p:nvGraphicFramePr>
        <p:xfrm>
          <a:off x="639095" y="462280"/>
          <a:ext cx="6322143" cy="3304987"/>
        </p:xfrm>
        <a:graphic>
          <a:graphicData uri="http://schemas.openxmlformats.org/drawingml/2006/table">
            <a:tbl>
              <a:tblPr firstRow="1" bandRow="1">
                <a:tableStyleId>{BDBED569-4797-4DF1-A0F4-6AAB3CD982D8}</a:tableStyleId>
              </a:tblPr>
              <a:tblGrid>
                <a:gridCol w="2956125">
                  <a:extLst>
                    <a:ext uri="{9D8B030D-6E8A-4147-A177-3AD203B41FA5}">
                      <a16:colId xmlns:a16="http://schemas.microsoft.com/office/drawing/2014/main" val="1886067500"/>
                    </a:ext>
                  </a:extLst>
                </a:gridCol>
                <a:gridCol w="3366018">
                  <a:extLst>
                    <a:ext uri="{9D8B030D-6E8A-4147-A177-3AD203B41FA5}">
                      <a16:colId xmlns:a16="http://schemas.microsoft.com/office/drawing/2014/main" val="2482334760"/>
                    </a:ext>
                  </a:extLst>
                </a:gridCol>
              </a:tblGrid>
              <a:tr h="268770">
                <a:tc>
                  <a:txBody>
                    <a:bodyPr/>
                    <a:lstStyle/>
                    <a:p>
                      <a:r>
                        <a:rPr lang="en-IN" dirty="0"/>
                        <a:t>Count </a:t>
                      </a:r>
                    </a:p>
                  </a:txBody>
                  <a:tcPr/>
                </a:tc>
                <a:tc>
                  <a:txBody>
                    <a:bodyPr/>
                    <a:lstStyle/>
                    <a:p>
                      <a:r>
                        <a:rPr lang="en-IN" dirty="0"/>
                        <a:t>Education level </a:t>
                      </a:r>
                    </a:p>
                  </a:txBody>
                  <a:tcPr/>
                </a:tc>
                <a:extLst>
                  <a:ext uri="{0D108BD9-81ED-4DB2-BD59-A6C34878D82A}">
                    <a16:rowId xmlns:a16="http://schemas.microsoft.com/office/drawing/2014/main" val="3338232121"/>
                  </a:ext>
                </a:extLst>
              </a:tr>
              <a:tr h="268770">
                <a:tc>
                  <a:txBody>
                    <a:bodyPr/>
                    <a:lstStyle/>
                    <a:p>
                      <a:r>
                        <a:rPr lang="en-IN" dirty="0"/>
                        <a:t>11895</a:t>
                      </a:r>
                    </a:p>
                  </a:txBody>
                  <a:tcPr/>
                </a:tc>
                <a:tc>
                  <a:txBody>
                    <a:bodyPr/>
                    <a:lstStyle/>
                    <a:p>
                      <a:r>
                        <a:rPr lang="en-IN" dirty="0"/>
                        <a:t>High unemployment </a:t>
                      </a:r>
                    </a:p>
                  </a:txBody>
                  <a:tcPr/>
                </a:tc>
                <a:extLst>
                  <a:ext uri="{0D108BD9-81ED-4DB2-BD59-A6C34878D82A}">
                    <a16:rowId xmlns:a16="http://schemas.microsoft.com/office/drawing/2014/main" val="2108565360"/>
                  </a:ext>
                </a:extLst>
              </a:tr>
              <a:tr h="470347">
                <a:tc>
                  <a:txBody>
                    <a:bodyPr/>
                    <a:lstStyle/>
                    <a:p>
                      <a:r>
                        <a:rPr lang="en-IN" dirty="0"/>
                        <a:t>12132</a:t>
                      </a:r>
                    </a:p>
                  </a:txBody>
                  <a:tcPr/>
                </a:tc>
                <a:tc>
                  <a:txBody>
                    <a:bodyPr/>
                    <a:lstStyle/>
                    <a:p>
                      <a:r>
                        <a:rPr lang="en-IN" dirty="0"/>
                        <a:t>No high school diploma </a:t>
                      </a:r>
                    </a:p>
                  </a:txBody>
                  <a:tcPr/>
                </a:tc>
                <a:extLst>
                  <a:ext uri="{0D108BD9-81ED-4DB2-BD59-A6C34878D82A}">
                    <a16:rowId xmlns:a16="http://schemas.microsoft.com/office/drawing/2014/main" val="473032414"/>
                  </a:ext>
                </a:extLst>
              </a:tr>
              <a:tr h="268770">
                <a:tc>
                  <a:txBody>
                    <a:bodyPr/>
                    <a:lstStyle/>
                    <a:p>
                      <a:r>
                        <a:rPr lang="en-IN" dirty="0"/>
                        <a:t>4116</a:t>
                      </a:r>
                    </a:p>
                  </a:txBody>
                  <a:tcPr/>
                </a:tc>
                <a:tc>
                  <a:txBody>
                    <a:bodyPr/>
                    <a:lstStyle/>
                    <a:p>
                      <a:r>
                        <a:rPr lang="en-IN" dirty="0"/>
                        <a:t>Associate degree</a:t>
                      </a:r>
                    </a:p>
                  </a:txBody>
                  <a:tcPr/>
                </a:tc>
                <a:extLst>
                  <a:ext uri="{0D108BD9-81ED-4DB2-BD59-A6C34878D82A}">
                    <a16:rowId xmlns:a16="http://schemas.microsoft.com/office/drawing/2014/main" val="1068636728"/>
                  </a:ext>
                </a:extLst>
              </a:tr>
              <a:tr h="268770">
                <a:tc>
                  <a:txBody>
                    <a:bodyPr/>
                    <a:lstStyle/>
                    <a:p>
                      <a:r>
                        <a:rPr lang="en-IN" dirty="0"/>
                        <a:t>5153</a:t>
                      </a:r>
                    </a:p>
                  </a:txBody>
                  <a:tcPr/>
                </a:tc>
                <a:tc>
                  <a:txBody>
                    <a:bodyPr/>
                    <a:lstStyle/>
                    <a:p>
                      <a:r>
                        <a:rPr lang="en-IN" dirty="0"/>
                        <a:t>High school graduate </a:t>
                      </a:r>
                    </a:p>
                  </a:txBody>
                  <a:tcPr/>
                </a:tc>
                <a:extLst>
                  <a:ext uri="{0D108BD9-81ED-4DB2-BD59-A6C34878D82A}">
                    <a16:rowId xmlns:a16="http://schemas.microsoft.com/office/drawing/2014/main" val="3889235929"/>
                  </a:ext>
                </a:extLst>
              </a:tr>
              <a:tr h="470347">
                <a:tc>
                  <a:txBody>
                    <a:bodyPr/>
                    <a:lstStyle/>
                    <a:p>
                      <a:r>
                        <a:rPr lang="en-IN" dirty="0"/>
                        <a:t>50077</a:t>
                      </a:r>
                    </a:p>
                  </a:txBody>
                  <a:tcPr/>
                </a:tc>
                <a:tc>
                  <a:txBody>
                    <a:bodyPr/>
                    <a:lstStyle/>
                    <a:p>
                      <a:r>
                        <a:rPr lang="en-IN" dirty="0"/>
                        <a:t>Invalid rate (both exceeds 100 &amp; NA)</a:t>
                      </a:r>
                    </a:p>
                  </a:txBody>
                  <a:tcPr/>
                </a:tc>
                <a:extLst>
                  <a:ext uri="{0D108BD9-81ED-4DB2-BD59-A6C34878D82A}">
                    <a16:rowId xmlns:a16="http://schemas.microsoft.com/office/drawing/2014/main" val="3398943436"/>
                  </a:ext>
                </a:extLst>
              </a:tr>
              <a:tr h="268770">
                <a:tc>
                  <a:txBody>
                    <a:bodyPr/>
                    <a:lstStyle/>
                    <a:p>
                      <a:r>
                        <a:rPr lang="en-IN" dirty="0"/>
                        <a:t>1436</a:t>
                      </a:r>
                    </a:p>
                  </a:txBody>
                  <a:tcPr/>
                </a:tc>
                <a:tc>
                  <a:txBody>
                    <a:bodyPr/>
                    <a:lstStyle/>
                    <a:p>
                      <a:r>
                        <a:rPr lang="en-IN" dirty="0"/>
                        <a:t>Bachelor’s degree</a:t>
                      </a:r>
                    </a:p>
                  </a:txBody>
                  <a:tcPr/>
                </a:tc>
                <a:extLst>
                  <a:ext uri="{0D108BD9-81ED-4DB2-BD59-A6C34878D82A}">
                    <a16:rowId xmlns:a16="http://schemas.microsoft.com/office/drawing/2014/main" val="3977311797"/>
                  </a:ext>
                </a:extLst>
              </a:tr>
              <a:tr h="268770">
                <a:tc>
                  <a:txBody>
                    <a:bodyPr/>
                    <a:lstStyle/>
                    <a:p>
                      <a:r>
                        <a:rPr lang="en-IN" dirty="0"/>
                        <a:t>197</a:t>
                      </a:r>
                    </a:p>
                  </a:txBody>
                  <a:tcPr/>
                </a:tc>
                <a:tc>
                  <a:txBody>
                    <a:bodyPr/>
                    <a:lstStyle/>
                    <a:p>
                      <a:r>
                        <a:rPr lang="en-IN" dirty="0"/>
                        <a:t>Graduate degree</a:t>
                      </a:r>
                    </a:p>
                  </a:txBody>
                  <a:tcPr/>
                </a:tc>
                <a:extLst>
                  <a:ext uri="{0D108BD9-81ED-4DB2-BD59-A6C34878D82A}">
                    <a16:rowId xmlns:a16="http://schemas.microsoft.com/office/drawing/2014/main" val="3637940181"/>
                  </a:ext>
                </a:extLst>
              </a:tr>
            </a:tbl>
          </a:graphicData>
        </a:graphic>
      </p:graphicFrame>
      <p:sp>
        <p:nvSpPr>
          <p:cNvPr id="6" name="Rectangle 5">
            <a:extLst>
              <a:ext uri="{FF2B5EF4-FFF2-40B4-BE49-F238E27FC236}">
                <a16:creationId xmlns:a16="http://schemas.microsoft.com/office/drawing/2014/main" id="{CAFDC9B8-ABF5-4E2F-97C4-D46FF536DEC4}"/>
              </a:ext>
            </a:extLst>
          </p:cNvPr>
          <p:cNvSpPr/>
          <p:nvPr/>
        </p:nvSpPr>
        <p:spPr>
          <a:xfrm>
            <a:off x="3256899" y="4491335"/>
            <a:ext cx="8836779"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Insights about educational level </a:t>
            </a:r>
          </a:p>
        </p:txBody>
      </p:sp>
    </p:spTree>
    <p:extLst>
      <p:ext uri="{BB962C8B-B14F-4D97-AF65-F5344CB8AC3E}">
        <p14:creationId xmlns:p14="http://schemas.microsoft.com/office/powerpoint/2010/main" val="297566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E770A-21F3-C50B-BBA1-86C735BF4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805" y="250307"/>
            <a:ext cx="3057952" cy="59444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442B609D-B99C-8FBF-ECAD-1DF6ED2312B2}"/>
              </a:ext>
            </a:extLst>
          </p:cNvPr>
          <p:cNvSpPr txBox="1"/>
          <p:nvPr/>
        </p:nvSpPr>
        <p:spPr>
          <a:xfrm>
            <a:off x="4581833" y="1867475"/>
            <a:ext cx="7313844" cy="3970318"/>
          </a:xfrm>
          <a:prstGeom prst="rect">
            <a:avLst/>
          </a:prstGeom>
          <a:noFill/>
          <a:ln w="9525">
            <a:solidFill>
              <a:schemeClr val="tx1"/>
            </a:solidFill>
          </a:ln>
        </p:spPr>
        <p:txBody>
          <a:bodyPr wrap="square" rtlCol="0">
            <a:spAutoFit/>
          </a:bodyPr>
          <a:lstStyle/>
          <a:p>
            <a:r>
              <a:rPr lang="en-US" b="1" dirty="0">
                <a:latin typeface="Bookman Old Style" panose="02050604050505020204" pitchFamily="18" charset="0"/>
              </a:rPr>
              <a:t>Correlation Between Property Crimes and Unemployment </a:t>
            </a:r>
            <a:endParaRPr lang="en-US" dirty="0">
              <a:latin typeface="Bookman Old Style" panose="02050604050505020204" pitchFamily="18" charset="0"/>
            </a:endParaRPr>
          </a:p>
          <a:p>
            <a:pPr marL="285750" indent="-285750">
              <a:buFont typeface="Wingdings" panose="05000000000000000000" pitchFamily="2" charset="2"/>
              <a:buChar char="Ø"/>
            </a:pPr>
            <a:r>
              <a:rPr lang="en-US" dirty="0">
                <a:latin typeface="Bookman Old Style" panose="02050604050505020204" pitchFamily="18" charset="0"/>
              </a:rPr>
              <a:t>Higher unemployment rates may correlate with increased property crimes, such as theft and burglary. This could suggest that individuals facing economic hardship may resort to these crimes out of necessity or desperation.</a:t>
            </a:r>
          </a:p>
          <a:p>
            <a:pPr marL="285750" indent="-285750">
              <a:buFont typeface="Courier New" panose="02070309020205020404" pitchFamily="49" charset="0"/>
              <a:buChar char="o"/>
            </a:pPr>
            <a:r>
              <a:rPr lang="en-IN" b="1" dirty="0">
                <a:solidFill>
                  <a:srgbClr val="00B050"/>
                </a:solidFill>
                <a:latin typeface="Bookman Old Style" panose="02050604050505020204" pitchFamily="18" charset="0"/>
              </a:rPr>
              <a:t>Result</a:t>
            </a:r>
            <a:r>
              <a:rPr lang="en-US" b="1" dirty="0">
                <a:solidFill>
                  <a:srgbClr val="00B050"/>
                </a:solidFill>
                <a:latin typeface="Bookman Old Style" panose="02050604050505020204" pitchFamily="18" charset="0"/>
              </a:rPr>
              <a:t> </a:t>
            </a:r>
            <a:r>
              <a:rPr lang="en-US" dirty="0">
                <a:latin typeface="Bookman Old Style" panose="02050604050505020204" pitchFamily="18" charset="0"/>
              </a:rPr>
              <a:t>: </a:t>
            </a:r>
            <a:r>
              <a:rPr lang="en-US" b="1" u="sng" dirty="0">
                <a:solidFill>
                  <a:srgbClr val="00B0F0"/>
                </a:solidFill>
                <a:latin typeface="Bookman Old Style" panose="02050604050505020204" pitchFamily="18" charset="0"/>
              </a:rPr>
              <a:t>Job</a:t>
            </a:r>
            <a:r>
              <a:rPr lang="en-US" u="sng" dirty="0">
                <a:solidFill>
                  <a:srgbClr val="00B0F0"/>
                </a:solidFill>
                <a:latin typeface="Bookman Old Style" panose="02050604050505020204" pitchFamily="18" charset="0"/>
              </a:rPr>
              <a:t> training programs and economic support</a:t>
            </a:r>
          </a:p>
          <a:p>
            <a:endParaRPr lang="en-US" dirty="0">
              <a:latin typeface="Bookman Old Style" panose="02050604050505020204" pitchFamily="18" charset="0"/>
            </a:endParaRPr>
          </a:p>
          <a:p>
            <a:r>
              <a:rPr lang="en-US" b="1" dirty="0">
                <a:latin typeface="Bookman Old Style" panose="02050604050505020204" pitchFamily="18" charset="0"/>
              </a:rPr>
              <a:t>Rise in Violent Crimes Among the Unemployed</a:t>
            </a:r>
          </a:p>
          <a:p>
            <a:pPr marL="285750" indent="-285750">
              <a:buFont typeface="Wingdings" panose="05000000000000000000" pitchFamily="2" charset="2"/>
              <a:buChar char="Ø"/>
            </a:pPr>
            <a:r>
              <a:rPr lang="en-US" dirty="0">
                <a:latin typeface="Bookman Old Style" panose="02050604050505020204" pitchFamily="18" charset="0"/>
              </a:rPr>
              <a:t>There might be a significant link between unemployment and certain types of violent crimes, indicating that social stressors and lack of economic opportunities can lead to increased aggression or violence.</a:t>
            </a:r>
          </a:p>
          <a:p>
            <a:pPr marL="285750" indent="-285750">
              <a:buFont typeface="Courier New" panose="02070309020205020404" pitchFamily="49" charset="0"/>
              <a:buChar char="o"/>
            </a:pPr>
            <a:r>
              <a:rPr lang="en-IN" b="1" dirty="0">
                <a:solidFill>
                  <a:srgbClr val="00B050"/>
                </a:solidFill>
                <a:latin typeface="Bookman Old Style" panose="02050604050505020204" pitchFamily="18" charset="0"/>
              </a:rPr>
              <a:t>Result :</a:t>
            </a:r>
            <a:r>
              <a:rPr lang="en-US" b="1" dirty="0">
                <a:solidFill>
                  <a:srgbClr val="00B0F0"/>
                </a:solidFill>
                <a:latin typeface="Bookman Old Style" panose="02050604050505020204" pitchFamily="18" charset="0"/>
              </a:rPr>
              <a:t>M</a:t>
            </a:r>
            <a:r>
              <a:rPr lang="en-US" dirty="0">
                <a:solidFill>
                  <a:srgbClr val="00B0F0"/>
                </a:solidFill>
                <a:latin typeface="Bookman Old Style" panose="02050604050505020204" pitchFamily="18" charset="0"/>
              </a:rPr>
              <a:t>ental health support and conflict resolution, </a:t>
            </a:r>
          </a:p>
          <a:p>
            <a:endParaRPr lang="en-IN" dirty="0"/>
          </a:p>
        </p:txBody>
      </p:sp>
      <p:sp>
        <p:nvSpPr>
          <p:cNvPr id="4" name="Arrow: Right 3">
            <a:extLst>
              <a:ext uri="{FF2B5EF4-FFF2-40B4-BE49-F238E27FC236}">
                <a16:creationId xmlns:a16="http://schemas.microsoft.com/office/drawing/2014/main" id="{3C14D8DE-AD92-8826-8C09-0214B01F2570}"/>
              </a:ext>
            </a:extLst>
          </p:cNvPr>
          <p:cNvSpPr/>
          <p:nvPr/>
        </p:nvSpPr>
        <p:spPr>
          <a:xfrm>
            <a:off x="3775586" y="2930013"/>
            <a:ext cx="629265" cy="39329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432535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4B47E6-6C94-CAC7-CA6D-B38A13018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793" y="298416"/>
            <a:ext cx="5218942" cy="32116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87E86CCF-0E13-A62D-93C0-05919B0E7E18}"/>
              </a:ext>
            </a:extLst>
          </p:cNvPr>
          <p:cNvSpPr txBox="1"/>
          <p:nvPr/>
        </p:nvSpPr>
        <p:spPr>
          <a:xfrm>
            <a:off x="837728" y="4142828"/>
            <a:ext cx="10154736" cy="2308324"/>
          </a:xfrm>
          <a:prstGeom prst="rect">
            <a:avLst/>
          </a:prstGeom>
          <a:noFill/>
          <a:ln w="9525">
            <a:solidFill>
              <a:schemeClr val="tx1"/>
            </a:solidFill>
          </a:ln>
        </p:spPr>
        <p:txBody>
          <a:bodyPr wrap="square" rtlCol="0">
            <a:spAutoFit/>
          </a:bodyPr>
          <a:lstStyle/>
          <a:p>
            <a:pPr marL="285750" indent="-285750">
              <a:buFont typeface="Arial" panose="020B0604020202020204" pitchFamily="34" charset="0"/>
              <a:buChar char="•"/>
            </a:pPr>
            <a:r>
              <a:rPr lang="en-US" dirty="0">
                <a:latin typeface="Bookman Old Style" panose="02050604050505020204" pitchFamily="18" charset="0"/>
              </a:rPr>
              <a:t>The distribution of education levels among populations can reveal disparities that may correlate with crime rates, highlighting communities </a:t>
            </a:r>
            <a:r>
              <a:rPr lang="en-US" u="sng" dirty="0">
                <a:solidFill>
                  <a:srgbClr val="14207B"/>
                </a:solidFill>
                <a:latin typeface="Bookman Old Style" panose="02050604050505020204" pitchFamily="18" charset="0"/>
              </a:rPr>
              <a:t>with lower educational </a:t>
            </a:r>
            <a:r>
              <a:rPr lang="en-US" dirty="0">
                <a:latin typeface="Bookman Old Style" panose="02050604050505020204" pitchFamily="18" charset="0"/>
              </a:rPr>
              <a:t>attainment that may be </a:t>
            </a:r>
            <a:r>
              <a:rPr lang="en-US" u="sng" dirty="0">
                <a:solidFill>
                  <a:srgbClr val="14207B"/>
                </a:solidFill>
                <a:latin typeface="Bookman Old Style" panose="02050604050505020204" pitchFamily="18" charset="0"/>
              </a:rPr>
              <a:t>more vulnerable </a:t>
            </a:r>
            <a:r>
              <a:rPr lang="en-US" dirty="0">
                <a:latin typeface="Bookman Old Style" panose="02050604050505020204" pitchFamily="18" charset="0"/>
              </a:rPr>
              <a:t>to crime. </a:t>
            </a:r>
          </a:p>
          <a:p>
            <a:pPr marL="285750" indent="-285750">
              <a:buFont typeface="Arial" panose="020B0604020202020204" pitchFamily="34" charset="0"/>
              <a:buChar char="•"/>
            </a:pPr>
            <a:r>
              <a:rPr lang="en-US" dirty="0">
                <a:latin typeface="Bookman Old Style" panose="02050604050505020204" pitchFamily="18" charset="0"/>
              </a:rPr>
              <a:t>This insight can guide resource allocation towards </a:t>
            </a:r>
            <a:r>
              <a:rPr lang="en-US" u="sng" dirty="0">
                <a:solidFill>
                  <a:srgbClr val="14207B"/>
                </a:solidFill>
                <a:latin typeface="Bookman Old Style" panose="02050604050505020204" pitchFamily="18" charset="0"/>
              </a:rPr>
              <a:t>educational initiatives </a:t>
            </a:r>
            <a:r>
              <a:rPr lang="en-US" dirty="0">
                <a:latin typeface="Bookman Old Style" panose="02050604050505020204" pitchFamily="18" charset="0"/>
              </a:rPr>
              <a:t>in high-crime areas, </a:t>
            </a:r>
            <a:r>
              <a:rPr lang="en-US" u="sng" dirty="0">
                <a:solidFill>
                  <a:srgbClr val="14207B"/>
                </a:solidFill>
                <a:latin typeface="Bookman Old Style" panose="02050604050505020204" pitchFamily="18" charset="0"/>
              </a:rPr>
              <a:t>promoting</a:t>
            </a:r>
            <a:r>
              <a:rPr lang="en-US" dirty="0">
                <a:solidFill>
                  <a:srgbClr val="14207B"/>
                </a:solidFill>
                <a:latin typeface="Bookman Old Style" panose="02050604050505020204" pitchFamily="18" charset="0"/>
              </a:rPr>
              <a:t> </a:t>
            </a:r>
            <a:r>
              <a:rPr lang="en-US" dirty="0">
                <a:latin typeface="Bookman Old Style" panose="02050604050505020204" pitchFamily="18" charset="0"/>
              </a:rPr>
              <a:t>long-term strategies for reducing crime through improved education.</a:t>
            </a:r>
          </a:p>
          <a:p>
            <a:pPr marL="285750" indent="-285750">
              <a:buFont typeface="Wingdings" panose="05000000000000000000" pitchFamily="2" charset="2"/>
              <a:buChar char="Ø"/>
            </a:pPr>
            <a:r>
              <a:rPr lang="en-IN" dirty="0">
                <a:solidFill>
                  <a:srgbClr val="FF0000"/>
                </a:solidFill>
                <a:latin typeface="Bookman Old Style" panose="02050604050505020204" pitchFamily="18" charset="0"/>
              </a:rPr>
              <a:t>No high school diploma </a:t>
            </a:r>
          </a:p>
          <a:p>
            <a:pPr marL="285750" indent="-285750">
              <a:buFont typeface="Wingdings" panose="05000000000000000000" pitchFamily="2" charset="2"/>
              <a:buChar char="Ø"/>
            </a:pPr>
            <a:r>
              <a:rPr lang="en-IN" dirty="0">
                <a:solidFill>
                  <a:srgbClr val="FF0000"/>
                </a:solidFill>
                <a:latin typeface="Bookman Old Style" panose="02050604050505020204" pitchFamily="18" charset="0"/>
              </a:rPr>
              <a:t>High unemployment </a:t>
            </a:r>
          </a:p>
        </p:txBody>
      </p:sp>
      <p:sp>
        <p:nvSpPr>
          <p:cNvPr id="5" name="Arrow: Circular 4">
            <a:extLst>
              <a:ext uri="{FF2B5EF4-FFF2-40B4-BE49-F238E27FC236}">
                <a16:creationId xmlns:a16="http://schemas.microsoft.com/office/drawing/2014/main" id="{4EF0C2A4-81E4-D0C1-E7EC-3047CD6A0484}"/>
              </a:ext>
            </a:extLst>
          </p:cNvPr>
          <p:cNvSpPr/>
          <p:nvPr/>
        </p:nvSpPr>
        <p:spPr>
          <a:xfrm rot="18301924">
            <a:off x="3635968" y="1600635"/>
            <a:ext cx="2241021" cy="2229073"/>
          </a:xfrm>
          <a:prstGeom prst="circularArrow">
            <a:avLst/>
          </a:prstGeom>
          <a:effectLst>
            <a:glow rad="63500">
              <a:schemeClr val="accent1">
                <a:satMod val="175000"/>
                <a:alpha val="40000"/>
              </a:schemeClr>
            </a:glo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635277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8F3C4-8C9F-45F8-E2A3-AE580E0D8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57" y="732348"/>
            <a:ext cx="3448531" cy="44297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574684AD-7157-FC74-19B9-E20A203A1D4C}"/>
              </a:ext>
            </a:extLst>
          </p:cNvPr>
          <p:cNvSpPr txBox="1"/>
          <p:nvPr/>
        </p:nvSpPr>
        <p:spPr>
          <a:xfrm>
            <a:off x="5300774" y="2989684"/>
            <a:ext cx="6153807" cy="3077766"/>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q"/>
            </a:pPr>
            <a:r>
              <a:rPr lang="en-US" dirty="0">
                <a:latin typeface="Bookman Old Style" panose="02050604050505020204" pitchFamily="18" charset="0"/>
              </a:rPr>
              <a:t>Comparing education levels across countries can help identify </a:t>
            </a:r>
            <a:r>
              <a:rPr lang="en-US" b="1" u="sng" dirty="0">
                <a:solidFill>
                  <a:schemeClr val="accent2"/>
                </a:solidFill>
                <a:latin typeface="Bookman Old Style" panose="02050604050505020204" pitchFamily="18" charset="0"/>
              </a:rPr>
              <a:t>successful</a:t>
            </a:r>
            <a:r>
              <a:rPr lang="en-US" dirty="0">
                <a:latin typeface="Bookman Old Style" panose="02050604050505020204" pitchFamily="18" charset="0"/>
              </a:rPr>
              <a:t> educational policies that contribute to </a:t>
            </a:r>
            <a:r>
              <a:rPr lang="en-US" b="1" u="sng" dirty="0">
                <a:solidFill>
                  <a:schemeClr val="accent2"/>
                </a:solidFill>
                <a:latin typeface="Bookman Old Style" panose="02050604050505020204" pitchFamily="18" charset="0"/>
              </a:rPr>
              <a:t>lower crime rates</a:t>
            </a:r>
            <a:r>
              <a:rPr lang="en-US" b="1" dirty="0">
                <a:latin typeface="Bookman Old Style" panose="02050604050505020204" pitchFamily="18" charset="0"/>
              </a:rPr>
              <a:t>, </a:t>
            </a:r>
            <a:r>
              <a:rPr lang="en-US" dirty="0">
                <a:latin typeface="Bookman Old Style" panose="02050604050505020204" pitchFamily="18" charset="0"/>
              </a:rPr>
              <a:t>providing models for other nations.</a:t>
            </a:r>
          </a:p>
          <a:p>
            <a:pPr marL="285750" indent="-285750">
              <a:buFont typeface="Wingdings" panose="05000000000000000000" pitchFamily="2" charset="2"/>
              <a:buChar char="q"/>
            </a:pPr>
            <a:r>
              <a:rPr lang="en-US" dirty="0">
                <a:latin typeface="Bookman Old Style" panose="02050604050505020204" pitchFamily="18" charset="0"/>
              </a:rPr>
              <a:t>Insights into education levels by country can uncover the socioeconomic factors that influence crime, facilitating more targeted and effective </a:t>
            </a:r>
            <a:r>
              <a:rPr lang="en-US" b="1" u="sng" dirty="0">
                <a:solidFill>
                  <a:schemeClr val="accent2"/>
                </a:solidFill>
                <a:latin typeface="Bookman Old Style" panose="02050604050505020204" pitchFamily="18" charset="0"/>
              </a:rPr>
              <a:t>crime reduction strategies</a:t>
            </a:r>
            <a:r>
              <a:rPr lang="en-US" dirty="0">
                <a:latin typeface="Bookman Old Style" panose="02050604050505020204" pitchFamily="18" charset="0"/>
              </a:rPr>
              <a:t>.</a:t>
            </a:r>
          </a:p>
          <a:p>
            <a:endParaRPr lang="en-US" dirty="0">
              <a:latin typeface="Bookman Old Style" panose="02050604050505020204" pitchFamily="18" charset="0"/>
            </a:endParaRPr>
          </a:p>
          <a:p>
            <a:pPr marL="285750" indent="-285750">
              <a:buFont typeface="Wingdings" panose="05000000000000000000" pitchFamily="2" charset="2"/>
              <a:buChar char="ü"/>
            </a:pPr>
            <a:r>
              <a:rPr lang="en-US" sz="1600" dirty="0">
                <a:latin typeface="Bookman Old Style" panose="02050604050505020204" pitchFamily="18" charset="0"/>
              </a:rPr>
              <a:t>WASHINGTON</a:t>
            </a:r>
          </a:p>
          <a:p>
            <a:pPr marL="285750" indent="-285750">
              <a:buFont typeface="Wingdings" panose="05000000000000000000" pitchFamily="2" charset="2"/>
              <a:buChar char="ü"/>
            </a:pPr>
            <a:r>
              <a:rPr lang="en-US" sz="1600" dirty="0">
                <a:latin typeface="Bookman Old Style" panose="02050604050505020204" pitchFamily="18" charset="0"/>
              </a:rPr>
              <a:t>JEFFERSON</a:t>
            </a:r>
            <a:endParaRPr lang="en-IN" sz="1600" dirty="0">
              <a:latin typeface="Bookman Old Style" panose="02050604050505020204" pitchFamily="18" charset="0"/>
            </a:endParaRPr>
          </a:p>
        </p:txBody>
      </p:sp>
      <p:sp>
        <p:nvSpPr>
          <p:cNvPr id="4" name="Arrow: Curved Down 3">
            <a:extLst>
              <a:ext uri="{FF2B5EF4-FFF2-40B4-BE49-F238E27FC236}">
                <a16:creationId xmlns:a16="http://schemas.microsoft.com/office/drawing/2014/main" id="{58F32D79-CD69-BE3F-897D-8AF170C00AA5}"/>
              </a:ext>
            </a:extLst>
          </p:cNvPr>
          <p:cNvSpPr/>
          <p:nvPr/>
        </p:nvSpPr>
        <p:spPr>
          <a:xfrm rot="2196074">
            <a:off x="4490966" y="1375608"/>
            <a:ext cx="2196870" cy="946103"/>
          </a:xfrm>
          <a:prstGeom prst="curved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51787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F16FDA-8A1E-865F-F2DD-1009E9334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934" y="672828"/>
            <a:ext cx="5582429" cy="31722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A21B7BF7-FE03-17F0-4483-7D1F919E1C2B}"/>
              </a:ext>
            </a:extLst>
          </p:cNvPr>
          <p:cNvSpPr txBox="1"/>
          <p:nvPr/>
        </p:nvSpPr>
        <p:spPr>
          <a:xfrm>
            <a:off x="2703871" y="4668627"/>
            <a:ext cx="9116199" cy="1200329"/>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ü"/>
            </a:pPr>
            <a:r>
              <a:rPr lang="en-US" dirty="0">
                <a:latin typeface="Bookman Old Style" panose="02050604050505020204" pitchFamily="18" charset="0"/>
              </a:rPr>
              <a:t>This insight Helps to understand </a:t>
            </a:r>
            <a:r>
              <a:rPr lang="en-US" u="sng" dirty="0">
                <a:solidFill>
                  <a:schemeClr val="accent6"/>
                </a:solidFill>
                <a:latin typeface="Bookman Old Style" panose="02050604050505020204" pitchFamily="18" charset="0"/>
              </a:rPr>
              <a:t>economic impacts </a:t>
            </a:r>
            <a:r>
              <a:rPr lang="en-US" dirty="0">
                <a:latin typeface="Bookman Old Style" panose="02050604050505020204" pitchFamily="18" charset="0"/>
              </a:rPr>
              <a:t>on </a:t>
            </a:r>
            <a:r>
              <a:rPr lang="en-US" u="sng" dirty="0">
                <a:solidFill>
                  <a:schemeClr val="accent6"/>
                </a:solidFill>
                <a:latin typeface="Bookman Old Style" panose="02050604050505020204" pitchFamily="18" charset="0"/>
              </a:rPr>
              <a:t>criminal behavior.</a:t>
            </a:r>
          </a:p>
          <a:p>
            <a:pPr marL="285750" indent="-285750">
              <a:buFont typeface="Wingdings" panose="05000000000000000000" pitchFamily="2" charset="2"/>
              <a:buChar char="ü"/>
            </a:pPr>
            <a:r>
              <a:rPr lang="en-US" dirty="0">
                <a:latin typeface="Bookman Old Style" panose="02050604050505020204" pitchFamily="18" charset="0"/>
              </a:rPr>
              <a:t>Spikes in unemployment during specific years may coincide with increases in crime, indicating periods of </a:t>
            </a:r>
            <a:r>
              <a:rPr lang="en-US" u="sng" dirty="0">
                <a:solidFill>
                  <a:schemeClr val="accent6"/>
                </a:solidFill>
                <a:latin typeface="Bookman Old Style" panose="02050604050505020204" pitchFamily="18" charset="0"/>
              </a:rPr>
              <a:t>economic distress </a:t>
            </a:r>
            <a:r>
              <a:rPr lang="en-US" dirty="0">
                <a:latin typeface="Bookman Old Style" panose="02050604050505020204" pitchFamily="18" charset="0"/>
              </a:rPr>
              <a:t>that warrant targeted intervention.</a:t>
            </a:r>
            <a:endParaRPr lang="en-IN" dirty="0">
              <a:latin typeface="Bookman Old Style" panose="02050604050505020204" pitchFamily="18" charset="0"/>
            </a:endParaRPr>
          </a:p>
        </p:txBody>
      </p:sp>
      <p:sp>
        <p:nvSpPr>
          <p:cNvPr id="2" name="Arrow: Curved Down 1">
            <a:extLst>
              <a:ext uri="{FF2B5EF4-FFF2-40B4-BE49-F238E27FC236}">
                <a16:creationId xmlns:a16="http://schemas.microsoft.com/office/drawing/2014/main" id="{0ACAE46D-A2C6-A819-8A91-45BD72196841}"/>
              </a:ext>
            </a:extLst>
          </p:cNvPr>
          <p:cNvSpPr/>
          <p:nvPr/>
        </p:nvSpPr>
        <p:spPr>
          <a:xfrm rot="2727034">
            <a:off x="6905921" y="2421207"/>
            <a:ext cx="2301689" cy="814885"/>
          </a:xfrm>
          <a:prstGeom prst="curvedDownArrow">
            <a:avLst/>
          </a:prstGeom>
          <a:effectLst>
            <a:glow rad="63500">
              <a:schemeClr val="accent6">
                <a:satMod val="175000"/>
                <a:alpha val="40000"/>
              </a:schemeClr>
            </a:glo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101379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EB76A-5288-3276-2BD7-E61B8FD14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15" y="482390"/>
            <a:ext cx="3715268" cy="44773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07B1EC52-BA71-2705-4EA4-6776A40CE6C5}"/>
              </a:ext>
            </a:extLst>
          </p:cNvPr>
          <p:cNvSpPr txBox="1"/>
          <p:nvPr/>
        </p:nvSpPr>
        <p:spPr>
          <a:xfrm>
            <a:off x="5141607" y="3187176"/>
            <a:ext cx="6607278" cy="2585323"/>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ü"/>
            </a:pPr>
            <a:r>
              <a:rPr lang="en-US" dirty="0">
                <a:latin typeface="Bookman Old Style" panose="02050604050505020204" pitchFamily="18" charset="0"/>
              </a:rPr>
              <a:t>This provides the areas that needs support, fostering collaboration to address both </a:t>
            </a:r>
            <a:r>
              <a:rPr lang="en-US" u="sng" dirty="0">
                <a:solidFill>
                  <a:schemeClr val="accent2"/>
                </a:solidFill>
                <a:latin typeface="Bookman Old Style" panose="02050604050505020204" pitchFamily="18" charset="0"/>
              </a:rPr>
              <a:t>economic</a:t>
            </a:r>
            <a:r>
              <a:rPr lang="en-US" dirty="0">
                <a:latin typeface="Bookman Old Style" panose="02050604050505020204" pitchFamily="18" charset="0"/>
              </a:rPr>
              <a:t> and </a:t>
            </a:r>
            <a:r>
              <a:rPr lang="en-US" u="sng" dirty="0">
                <a:solidFill>
                  <a:schemeClr val="accent2"/>
                </a:solidFill>
                <a:latin typeface="Bookman Old Style" panose="02050604050505020204" pitchFamily="18" charset="0"/>
              </a:rPr>
              <a:t>crime-related challenges.</a:t>
            </a:r>
          </a:p>
          <a:p>
            <a:pPr marL="285750" indent="-285750">
              <a:buFont typeface="Wingdings" panose="05000000000000000000" pitchFamily="2" charset="2"/>
              <a:buChar char="ü"/>
            </a:pPr>
            <a:r>
              <a:rPr lang="en-US" altLang="en-US" dirty="0">
                <a:latin typeface="Bookman Old Style" panose="02050604050505020204" pitchFamily="18" charset="0"/>
              </a:rPr>
              <a:t>U</a:t>
            </a:r>
            <a:r>
              <a:rPr kumimoji="0" lang="en-US" altLang="en-US" sz="1800" b="0" i="0" u="none" strike="noStrike" cap="none" normalizeH="0" baseline="0" dirty="0">
                <a:ln>
                  <a:noFill/>
                </a:ln>
                <a:solidFill>
                  <a:schemeClr val="tx1"/>
                </a:solidFill>
                <a:effectLst/>
                <a:latin typeface="Bookman Old Style" panose="02050604050505020204" pitchFamily="18" charset="0"/>
              </a:rPr>
              <a:t>nemployment levels across states can help evaluate the effectiveness of local policies aimed at </a:t>
            </a:r>
            <a:r>
              <a:rPr kumimoji="0" lang="en-US" altLang="en-US" sz="1800" b="1" i="0" u="sng" strike="noStrike" cap="none" normalizeH="0" baseline="0" dirty="0">
                <a:ln>
                  <a:noFill/>
                </a:ln>
                <a:solidFill>
                  <a:schemeClr val="accent6"/>
                </a:solidFill>
                <a:effectLst/>
                <a:latin typeface="Bookman Old Style" panose="02050604050505020204" pitchFamily="18" charset="0"/>
              </a:rPr>
              <a:t>job creation </a:t>
            </a:r>
            <a:r>
              <a:rPr kumimoji="0" lang="en-US" altLang="en-US" sz="1800" b="0" i="0" u="none" strike="noStrike" cap="none" normalizeH="0" baseline="0" dirty="0">
                <a:ln>
                  <a:noFill/>
                </a:ln>
                <a:solidFill>
                  <a:schemeClr val="tx1"/>
                </a:solidFill>
                <a:effectLst/>
                <a:latin typeface="Bookman Old Style" panose="02050604050505020204" pitchFamily="18" charset="0"/>
              </a:rPr>
              <a:t>and crime reduction</a:t>
            </a:r>
          </a:p>
          <a:p>
            <a:pPr marL="285750" indent="-285750">
              <a:buFont typeface="Wingdings" panose="05000000000000000000" pitchFamily="2" charset="2"/>
              <a:buChar char="Ø"/>
            </a:pPr>
            <a:r>
              <a:rPr lang="en-US" dirty="0">
                <a:latin typeface="Bookman Old Style" panose="02050604050505020204" pitchFamily="18" charset="0"/>
              </a:rPr>
              <a:t>TX(Texas)</a:t>
            </a:r>
          </a:p>
          <a:p>
            <a:pPr marL="285750" indent="-285750">
              <a:buFont typeface="Wingdings" panose="05000000000000000000" pitchFamily="2" charset="2"/>
              <a:buChar char="Ø"/>
            </a:pPr>
            <a:r>
              <a:rPr lang="en-US" dirty="0">
                <a:latin typeface="Bookman Old Style" panose="02050604050505020204" pitchFamily="18" charset="0"/>
              </a:rPr>
              <a:t>GA(Georgia)</a:t>
            </a:r>
          </a:p>
          <a:p>
            <a:pPr marL="285750" indent="-285750">
              <a:buFont typeface="Wingdings" panose="05000000000000000000" pitchFamily="2" charset="2"/>
              <a:buChar char="Ø"/>
            </a:pPr>
            <a:r>
              <a:rPr lang="en-US" dirty="0">
                <a:latin typeface="Bookman Old Style" panose="02050604050505020204" pitchFamily="18" charset="0"/>
              </a:rPr>
              <a:t>VA (</a:t>
            </a:r>
            <a:r>
              <a:rPr lang="en-IN" dirty="0">
                <a:latin typeface="Bookman Old Style" panose="02050604050505020204" pitchFamily="18" charset="0"/>
              </a:rPr>
              <a:t>Virginia)</a:t>
            </a:r>
          </a:p>
        </p:txBody>
      </p:sp>
      <p:sp>
        <p:nvSpPr>
          <p:cNvPr id="4" name="Rectangle 1">
            <a:extLst>
              <a:ext uri="{FF2B5EF4-FFF2-40B4-BE49-F238E27FC236}">
                <a16:creationId xmlns:a16="http://schemas.microsoft.com/office/drawing/2014/main" id="{2EF8DCB2-AE5B-59A1-F28E-E16357736125}"/>
              </a:ext>
            </a:extLst>
          </p:cNvPr>
          <p:cNvSpPr>
            <a:spLocks noChangeArrowheads="1"/>
          </p:cNvSpPr>
          <p:nvPr/>
        </p:nvSpPr>
        <p:spPr bwMode="auto">
          <a:xfrm>
            <a:off x="0" y="-323165"/>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Arrow: Curved Down 4">
            <a:extLst>
              <a:ext uri="{FF2B5EF4-FFF2-40B4-BE49-F238E27FC236}">
                <a16:creationId xmlns:a16="http://schemas.microsoft.com/office/drawing/2014/main" id="{DC9AEE5A-8136-C72F-7E00-2B1E145B09A2}"/>
              </a:ext>
            </a:extLst>
          </p:cNvPr>
          <p:cNvSpPr/>
          <p:nvPr/>
        </p:nvSpPr>
        <p:spPr>
          <a:xfrm rot="2147204">
            <a:off x="5210200" y="1519099"/>
            <a:ext cx="1740105" cy="796413"/>
          </a:xfrm>
          <a:prstGeom prst="curvedDownArrow">
            <a:avLst/>
          </a:prstGeom>
          <a:effectLst>
            <a:glow rad="101600">
              <a:schemeClr val="accent3">
                <a:satMod val="175000"/>
                <a:alpha val="40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506102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7535A3-C998-4EE5-26CF-603CA3A41E76}"/>
              </a:ext>
            </a:extLst>
          </p:cNvPr>
          <p:cNvSpPr txBox="1"/>
          <p:nvPr/>
        </p:nvSpPr>
        <p:spPr>
          <a:xfrm>
            <a:off x="660118" y="306157"/>
            <a:ext cx="10294882" cy="5970865"/>
          </a:xfrm>
          <a:prstGeom prst="rect">
            <a:avLst/>
          </a:prstGeom>
          <a:noFill/>
          <a:ln w="9525">
            <a:solidFill>
              <a:schemeClr val="tx1"/>
            </a:solidFill>
          </a:ln>
        </p:spPr>
        <p:txBody>
          <a:bodyPr wrap="square" rtlCol="0">
            <a:spAutoFit/>
          </a:bodyPr>
          <a:lstStyle/>
          <a:p>
            <a:r>
              <a:rPr lang="en-US" sz="2000" b="1" dirty="0">
                <a:ln w="6600">
                  <a:solidFill>
                    <a:schemeClr val="accent2"/>
                  </a:solidFill>
                  <a:prstDash val="solid"/>
                </a:ln>
                <a:solidFill>
                  <a:srgbClr val="FFFFFF"/>
                </a:solidFill>
                <a:effectLst>
                  <a:outerShdw dist="38100" dir="2700000" algn="tl" rotWithShape="0">
                    <a:schemeClr val="accent2"/>
                  </a:outerShdw>
                </a:effectLst>
                <a:latin typeface="Bookman Old Style" panose="02050604050505020204" pitchFamily="18" charset="0"/>
              </a:rPr>
              <a:t>Difference between the unemployment level analyzed by </a:t>
            </a:r>
            <a:r>
              <a:rPr lang="en-US" sz="2000" b="1" dirty="0">
                <a:ln w="6600">
                  <a:solidFill>
                    <a:schemeClr val="accent2"/>
                  </a:solidFill>
                  <a:prstDash val="solid"/>
                </a:ln>
                <a:solidFill>
                  <a:srgbClr val="FF0000"/>
                </a:solidFill>
                <a:effectLst>
                  <a:outerShdw dist="38100" dir="2700000" algn="tl" rotWithShape="0">
                    <a:schemeClr val="accent2"/>
                  </a:outerShdw>
                </a:effectLst>
                <a:latin typeface="Bookman Old Style" panose="02050604050505020204" pitchFamily="18" charset="0"/>
              </a:rPr>
              <a:t>STATE</a:t>
            </a:r>
            <a:r>
              <a:rPr lang="en-US" sz="2000" b="1" dirty="0">
                <a:ln w="6600">
                  <a:solidFill>
                    <a:schemeClr val="accent2"/>
                  </a:solidFill>
                  <a:prstDash val="solid"/>
                </a:ln>
                <a:solidFill>
                  <a:srgbClr val="FFFFFF"/>
                </a:solidFill>
                <a:effectLst>
                  <a:outerShdw dist="38100" dir="2700000" algn="tl" rotWithShape="0">
                    <a:schemeClr val="accent2"/>
                  </a:outerShdw>
                </a:effectLst>
                <a:latin typeface="Bookman Old Style" panose="02050604050505020204" pitchFamily="18" charset="0"/>
              </a:rPr>
              <a:t>  and </a:t>
            </a:r>
            <a:r>
              <a:rPr lang="en-US" sz="2000" b="1" dirty="0">
                <a:ln w="6600">
                  <a:solidFill>
                    <a:schemeClr val="accent2"/>
                  </a:solidFill>
                  <a:prstDash val="solid"/>
                </a:ln>
                <a:solidFill>
                  <a:srgbClr val="FF0000"/>
                </a:solidFill>
                <a:effectLst>
                  <a:outerShdw dist="38100" dir="2700000" algn="tl" rotWithShape="0">
                    <a:schemeClr val="accent2"/>
                  </a:outerShdw>
                </a:effectLst>
                <a:latin typeface="Bookman Old Style" panose="02050604050505020204" pitchFamily="18" charset="0"/>
              </a:rPr>
              <a:t>COUNTRY ..</a:t>
            </a:r>
          </a:p>
          <a:p>
            <a:endParaRPr lang="en-US" dirty="0"/>
          </a:p>
          <a:p>
            <a:r>
              <a:rPr lang="en-US" b="1" dirty="0">
                <a:latin typeface="Bookman Old Style" panose="02050604050505020204" pitchFamily="18" charset="0"/>
              </a:rPr>
              <a:t>Count of Unemployment Level by State</a:t>
            </a:r>
          </a:p>
          <a:p>
            <a:endParaRPr lang="en-US" b="1" dirty="0">
              <a:latin typeface="Bookman Old Style" panose="02050604050505020204" pitchFamily="18" charset="0"/>
            </a:endParaRPr>
          </a:p>
          <a:p>
            <a:pPr marL="285750" indent="-285750">
              <a:buFont typeface="Wingdings" panose="05000000000000000000" pitchFamily="2" charset="2"/>
              <a:buChar char="Ø"/>
            </a:pPr>
            <a:r>
              <a:rPr lang="en-US" b="1" u="sng" dirty="0">
                <a:solidFill>
                  <a:srgbClr val="C89ECE"/>
                </a:solidFill>
                <a:latin typeface="Bookman Old Style" panose="02050604050505020204" pitchFamily="18" charset="0"/>
              </a:rPr>
              <a:t>Granular Analysis</a:t>
            </a:r>
            <a:r>
              <a:rPr lang="en-US" dirty="0">
                <a:latin typeface="Bookman Old Style" panose="02050604050505020204" pitchFamily="18" charset="0"/>
              </a:rPr>
              <a:t>: Provides detailed insights into specific regions, allowing for targeted crime prevention strategies that address local economic conditions.</a:t>
            </a:r>
          </a:p>
          <a:p>
            <a:pPr marL="285750" indent="-285750">
              <a:buFont typeface="Wingdings" panose="05000000000000000000" pitchFamily="2" charset="2"/>
              <a:buChar char="Ø"/>
            </a:pPr>
            <a:r>
              <a:rPr lang="en-US" b="1" u="sng" dirty="0">
                <a:solidFill>
                  <a:srgbClr val="C89ECE"/>
                </a:solidFill>
                <a:latin typeface="Bookman Old Style" panose="02050604050505020204" pitchFamily="18" charset="0"/>
              </a:rPr>
              <a:t>Regional Trends</a:t>
            </a:r>
            <a:r>
              <a:rPr lang="en-US" u="sng" dirty="0">
                <a:solidFill>
                  <a:srgbClr val="C89ECE"/>
                </a:solidFill>
                <a:latin typeface="Bookman Old Style" panose="02050604050505020204" pitchFamily="18" charset="0"/>
              </a:rPr>
              <a:t>: </a:t>
            </a:r>
            <a:r>
              <a:rPr lang="en-US" dirty="0">
                <a:latin typeface="Bookman Old Style" panose="02050604050505020204" pitchFamily="18" charset="0"/>
              </a:rPr>
              <a:t>Highlights variations in unemployment across states, helping to identify specific areas with high unemployment that may correlate with increased crime rates.</a:t>
            </a:r>
          </a:p>
          <a:p>
            <a:endParaRPr lang="en-US" dirty="0">
              <a:latin typeface="Bookman Old Style" panose="02050604050505020204" pitchFamily="18" charset="0"/>
            </a:endParaRPr>
          </a:p>
          <a:p>
            <a:r>
              <a:rPr lang="en-US" b="1" dirty="0">
                <a:latin typeface="Bookman Old Style" panose="02050604050505020204" pitchFamily="18" charset="0"/>
              </a:rPr>
              <a:t>Count of Unemployment Level by Country</a:t>
            </a:r>
          </a:p>
          <a:p>
            <a:endParaRPr lang="en-US" b="1" dirty="0">
              <a:latin typeface="Bookman Old Style" panose="02050604050505020204" pitchFamily="18" charset="0"/>
            </a:endParaRPr>
          </a:p>
          <a:p>
            <a:pPr marL="285750" indent="-285750">
              <a:buFont typeface="Wingdings" panose="05000000000000000000" pitchFamily="2" charset="2"/>
              <a:buChar char="Ø"/>
            </a:pPr>
            <a:r>
              <a:rPr lang="en-US" b="1" u="sng" dirty="0">
                <a:solidFill>
                  <a:srgbClr val="C89ECE"/>
                </a:solidFill>
                <a:latin typeface="Bookman Old Style" panose="02050604050505020204" pitchFamily="18" charset="0"/>
              </a:rPr>
              <a:t>Broad Trends: </a:t>
            </a:r>
            <a:r>
              <a:rPr lang="en-US" dirty="0">
                <a:latin typeface="Bookman Old Style" panose="02050604050505020204" pitchFamily="18" charset="0"/>
              </a:rPr>
              <a:t>Offers a macro-level view of unemployment, revealing global patterns and trends that can influence international crime dynamics.</a:t>
            </a:r>
          </a:p>
          <a:p>
            <a:pPr marL="285750" indent="-285750">
              <a:buFont typeface="Wingdings" panose="05000000000000000000" pitchFamily="2" charset="2"/>
              <a:buChar char="Ø"/>
            </a:pPr>
            <a:r>
              <a:rPr lang="en-US" b="1" u="sng" dirty="0">
                <a:solidFill>
                  <a:srgbClr val="C89ECE"/>
                </a:solidFill>
                <a:latin typeface="Bookman Old Style" panose="02050604050505020204" pitchFamily="18" charset="0"/>
              </a:rPr>
              <a:t>Comparative Analysis: </a:t>
            </a:r>
            <a:r>
              <a:rPr lang="en-US" dirty="0">
                <a:latin typeface="Bookman Old Style" panose="02050604050505020204" pitchFamily="18" charset="0"/>
              </a:rPr>
              <a:t>Allows for comparisons between countries, helping to identify which nations have successfully managed unemployment and its impact on crime.</a:t>
            </a:r>
          </a:p>
          <a:p>
            <a:endParaRPr lang="en-IN" dirty="0">
              <a:latin typeface="Bookman Old Style" panose="02050604050505020204" pitchFamily="18" charset="0"/>
            </a:endParaRPr>
          </a:p>
          <a:p>
            <a:pPr marL="285750" indent="-285750">
              <a:buFont typeface="Wingdings" panose="05000000000000000000" pitchFamily="2" charset="2"/>
              <a:buChar char="q"/>
            </a:pPr>
            <a:r>
              <a:rPr lang="en-US" dirty="0">
                <a:latin typeface="Bookman Old Style" panose="02050604050505020204" pitchFamily="18" charset="0"/>
              </a:rPr>
              <a:t>State-level analysis offers </a:t>
            </a:r>
            <a:r>
              <a:rPr lang="en-US" b="1" dirty="0">
                <a:solidFill>
                  <a:schemeClr val="accent2"/>
                </a:solidFill>
                <a:latin typeface="Bookman Old Style" panose="02050604050505020204" pitchFamily="18" charset="0"/>
              </a:rPr>
              <a:t>specificity and immediate applicability, </a:t>
            </a:r>
            <a:r>
              <a:rPr lang="en-US" dirty="0">
                <a:latin typeface="Bookman Old Style" panose="02050604050505020204" pitchFamily="18" charset="0"/>
              </a:rPr>
              <a:t>country-level analysis provides </a:t>
            </a:r>
            <a:r>
              <a:rPr lang="en-US" b="1" dirty="0">
                <a:solidFill>
                  <a:srgbClr val="002060"/>
                </a:solidFill>
                <a:latin typeface="Bookman Old Style" panose="02050604050505020204" pitchFamily="18" charset="0"/>
              </a:rPr>
              <a:t>context and broader trends</a:t>
            </a:r>
            <a:r>
              <a:rPr lang="en-US" dirty="0">
                <a:latin typeface="Bookman Old Style" panose="02050604050505020204" pitchFamily="18" charset="0"/>
              </a:rPr>
              <a:t>, both of which are vital for a nuanced approach to crime analysis.</a:t>
            </a:r>
            <a:endParaRPr lang="en-IN" dirty="0">
              <a:latin typeface="Bookman Old Style" panose="02050604050505020204" pitchFamily="18" charset="0"/>
            </a:endParaRPr>
          </a:p>
        </p:txBody>
      </p:sp>
    </p:spTree>
    <p:extLst>
      <p:ext uri="{BB962C8B-B14F-4D97-AF65-F5344CB8AC3E}">
        <p14:creationId xmlns:p14="http://schemas.microsoft.com/office/powerpoint/2010/main" val="2619044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661463-7FFA-0467-F0DC-67D9314B11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14" y="491613"/>
            <a:ext cx="7401958" cy="27298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87566743-A336-69CF-F8A6-A69A331CE8ED}"/>
              </a:ext>
            </a:extLst>
          </p:cNvPr>
          <p:cNvSpPr txBox="1"/>
          <p:nvPr/>
        </p:nvSpPr>
        <p:spPr>
          <a:xfrm>
            <a:off x="1130710" y="4020207"/>
            <a:ext cx="10127225" cy="2031325"/>
          </a:xfrm>
          <a:prstGeom prst="rect">
            <a:avLst/>
          </a:prstGeom>
          <a:noFill/>
          <a:ln w="9525">
            <a:solidFill>
              <a:schemeClr val="tx1"/>
            </a:solidFill>
          </a:ln>
        </p:spPr>
        <p:txBody>
          <a:bodyPr wrap="square" rtlCol="0">
            <a:spAutoFit/>
          </a:bodyPr>
          <a:lstStyle/>
          <a:p>
            <a:pPr marL="285750" indent="-285750">
              <a:buFont typeface="Wingdings" panose="05000000000000000000" pitchFamily="2" charset="2"/>
              <a:buChar char="Ø"/>
            </a:pPr>
            <a:r>
              <a:rPr lang="en-US" dirty="0">
                <a:latin typeface="Bookman Old Style" panose="02050604050505020204" pitchFamily="18" charset="0"/>
              </a:rPr>
              <a:t>Highlighting specific education levels associated with increased crime can help identify </a:t>
            </a:r>
            <a:r>
              <a:rPr lang="en-US" b="1" u="sng" dirty="0">
                <a:solidFill>
                  <a:srgbClr val="C89ECE"/>
                </a:solidFill>
                <a:latin typeface="Bookman Old Style" panose="02050604050505020204" pitchFamily="18" charset="0"/>
              </a:rPr>
              <a:t>at-risk groups</a:t>
            </a:r>
            <a:r>
              <a:rPr lang="en-US" dirty="0">
                <a:latin typeface="Bookman Old Style" panose="02050604050505020204" pitchFamily="18" charset="0"/>
              </a:rPr>
              <a:t>, allowing for targeted outreach and support services.</a:t>
            </a:r>
          </a:p>
          <a:p>
            <a:pPr marL="285750" indent="-285750">
              <a:buFont typeface="Wingdings" panose="05000000000000000000" pitchFamily="2" charset="2"/>
              <a:buChar char="Ø"/>
            </a:pPr>
            <a:r>
              <a:rPr lang="en-US" dirty="0">
                <a:latin typeface="Bookman Old Style" panose="02050604050505020204" pitchFamily="18" charset="0"/>
              </a:rPr>
              <a:t>Analyzing crime types by education level provides a deeper understanding of the socioeconomic factors </a:t>
            </a:r>
            <a:r>
              <a:rPr lang="en-US" b="1" u="sng" dirty="0">
                <a:solidFill>
                  <a:srgbClr val="C89ECE"/>
                </a:solidFill>
                <a:latin typeface="Bookman Old Style" panose="02050604050505020204" pitchFamily="18" charset="0"/>
              </a:rPr>
              <a:t>influencing crime</a:t>
            </a:r>
            <a:r>
              <a:rPr lang="en-US" dirty="0">
                <a:latin typeface="Bookman Old Style" panose="02050604050505020204" pitchFamily="18" charset="0"/>
              </a:rPr>
              <a:t>, facilitating a more comprehensive approach to crime reduction.</a:t>
            </a:r>
          </a:p>
          <a:p>
            <a:pPr marL="285750" indent="-285750">
              <a:buFont typeface="Wingdings" panose="05000000000000000000" pitchFamily="2" charset="2"/>
              <a:buChar char="§"/>
            </a:pPr>
            <a:r>
              <a:rPr lang="en-US" dirty="0">
                <a:latin typeface="Bookman Old Style" panose="02050604050505020204" pitchFamily="18" charset="0"/>
              </a:rPr>
              <a:t>No high school diploma </a:t>
            </a:r>
          </a:p>
          <a:p>
            <a:pPr marL="285750" indent="-285750">
              <a:buFont typeface="Wingdings" panose="05000000000000000000" pitchFamily="2" charset="2"/>
              <a:buChar char="§"/>
            </a:pPr>
            <a:r>
              <a:rPr lang="en-US" dirty="0">
                <a:latin typeface="Bookman Old Style" panose="02050604050505020204" pitchFamily="18" charset="0"/>
              </a:rPr>
              <a:t>High unemployment </a:t>
            </a:r>
            <a:endParaRPr lang="en-IN" dirty="0">
              <a:latin typeface="Bookman Old Style" panose="02050604050505020204" pitchFamily="18" charset="0"/>
            </a:endParaRPr>
          </a:p>
        </p:txBody>
      </p:sp>
      <p:sp>
        <p:nvSpPr>
          <p:cNvPr id="4" name="Arrow: Curved Down 3">
            <a:extLst>
              <a:ext uri="{FF2B5EF4-FFF2-40B4-BE49-F238E27FC236}">
                <a16:creationId xmlns:a16="http://schemas.microsoft.com/office/drawing/2014/main" id="{8DB67E07-9860-E159-30B8-2F2F742AF42C}"/>
              </a:ext>
            </a:extLst>
          </p:cNvPr>
          <p:cNvSpPr/>
          <p:nvPr/>
        </p:nvSpPr>
        <p:spPr>
          <a:xfrm rot="2871162">
            <a:off x="8705515" y="1890840"/>
            <a:ext cx="2299034" cy="820904"/>
          </a:xfrm>
          <a:prstGeom prst="curvedDownArrow">
            <a:avLst/>
          </a:prstGeom>
          <a:effectLst>
            <a:glow rad="635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995605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23F477-4647-B6AC-E0EF-0302B14FF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32558"/>
            <a:ext cx="11434916" cy="6392884"/>
          </a:xfrm>
          <a:prstGeom prst="rect">
            <a:avLst/>
          </a:prstGeom>
          <a:effectLst>
            <a:glow rad="101600">
              <a:srgbClr val="FF0000">
                <a:alpha val="60000"/>
              </a:srgbClr>
            </a:glow>
          </a:effectLst>
        </p:spPr>
      </p:pic>
    </p:spTree>
    <p:extLst>
      <p:ext uri="{BB962C8B-B14F-4D97-AF65-F5344CB8AC3E}">
        <p14:creationId xmlns:p14="http://schemas.microsoft.com/office/powerpoint/2010/main" val="1620314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6ED1D4-6A30-1254-9FF9-ECF35E758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374" y="257148"/>
            <a:ext cx="11415252" cy="6343704"/>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1864413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1A035B-EF28-6A9B-84C5-04E3B56F4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97" y="225142"/>
            <a:ext cx="11785805" cy="6632858"/>
          </a:xfrm>
          <a:prstGeom prst="rect">
            <a:avLst/>
          </a:prstGeom>
          <a:effectLst>
            <a:glow rad="76200">
              <a:srgbClr val="A666B0">
                <a:alpha val="88000"/>
              </a:srgbClr>
            </a:glow>
          </a:effectLst>
        </p:spPr>
      </p:pic>
    </p:spTree>
    <p:extLst>
      <p:ext uri="{BB962C8B-B14F-4D97-AF65-F5344CB8AC3E}">
        <p14:creationId xmlns:p14="http://schemas.microsoft.com/office/powerpoint/2010/main" val="35516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D7348E-A154-2E4C-3986-C2F23A054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596" y="3451118"/>
            <a:ext cx="4382112" cy="2353003"/>
          </a:xfrm>
          <a:prstGeom prst="rect">
            <a:avLst/>
          </a:prstGeom>
        </p:spPr>
      </p:pic>
      <p:pic>
        <p:nvPicPr>
          <p:cNvPr id="7" name="Picture 6">
            <a:extLst>
              <a:ext uri="{FF2B5EF4-FFF2-40B4-BE49-F238E27FC236}">
                <a16:creationId xmlns:a16="http://schemas.microsoft.com/office/drawing/2014/main" id="{B60572A3-B617-46FD-E28B-9500BDF63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924" y="3133806"/>
            <a:ext cx="3839111" cy="3419952"/>
          </a:xfrm>
          <a:prstGeom prst="rect">
            <a:avLst/>
          </a:prstGeom>
        </p:spPr>
      </p:pic>
      <p:sp>
        <p:nvSpPr>
          <p:cNvPr id="8" name="TextBox 7">
            <a:extLst>
              <a:ext uri="{FF2B5EF4-FFF2-40B4-BE49-F238E27FC236}">
                <a16:creationId xmlns:a16="http://schemas.microsoft.com/office/drawing/2014/main" id="{39CBD209-2DD4-807C-8CBC-87E202DB783C}"/>
              </a:ext>
            </a:extLst>
          </p:cNvPr>
          <p:cNvSpPr txBox="1"/>
          <p:nvPr/>
        </p:nvSpPr>
        <p:spPr>
          <a:xfrm>
            <a:off x="994596" y="2692875"/>
            <a:ext cx="3028336" cy="369332"/>
          </a:xfrm>
          <a:prstGeom prst="rect">
            <a:avLst/>
          </a:prstGeom>
          <a:noFill/>
          <a:ln w="9525">
            <a:solidFill>
              <a:schemeClr val="tx1"/>
            </a:solidFill>
          </a:ln>
        </p:spPr>
        <p:txBody>
          <a:bodyPr wrap="square" rtlCol="0">
            <a:spAutoFit/>
          </a:bodyPr>
          <a:lstStyle/>
          <a:p>
            <a:r>
              <a:rPr lang="en-IN" b="1" dirty="0">
                <a:ln w="0"/>
                <a:solidFill>
                  <a:srgbClr val="7030A0"/>
                </a:solidFill>
                <a:effectLst>
                  <a:outerShdw blurRad="38100" dist="19050" dir="2700000" algn="tl" rotWithShape="0">
                    <a:schemeClr val="dk1">
                      <a:alpha val="40000"/>
                    </a:schemeClr>
                  </a:outerShdw>
                </a:effectLst>
                <a:latin typeface="Bookman Old Style" panose="02050604050505020204" pitchFamily="18" charset="0"/>
              </a:rPr>
              <a:t>TABLE 1 (confusion</a:t>
            </a:r>
            <a:r>
              <a:rPr lang="en-IN" b="1" dirty="0">
                <a:ln w="0"/>
                <a:solidFill>
                  <a:srgbClr val="7030A0"/>
                </a:solidFill>
                <a:effectLst>
                  <a:outerShdw blurRad="38100" dist="19050" dir="2700000" algn="tl" rotWithShape="0">
                    <a:schemeClr val="dk1">
                      <a:alpha val="40000"/>
                    </a:schemeClr>
                  </a:outerShdw>
                </a:effectLst>
              </a:rPr>
              <a:t>)</a:t>
            </a:r>
          </a:p>
        </p:txBody>
      </p:sp>
      <p:sp>
        <p:nvSpPr>
          <p:cNvPr id="9" name="TextBox 8">
            <a:extLst>
              <a:ext uri="{FF2B5EF4-FFF2-40B4-BE49-F238E27FC236}">
                <a16:creationId xmlns:a16="http://schemas.microsoft.com/office/drawing/2014/main" id="{3063C727-739C-9D6E-68F2-87237C7B2F25}"/>
              </a:ext>
            </a:extLst>
          </p:cNvPr>
          <p:cNvSpPr txBox="1"/>
          <p:nvPr/>
        </p:nvSpPr>
        <p:spPr>
          <a:xfrm>
            <a:off x="7592383" y="2692875"/>
            <a:ext cx="4000191" cy="369332"/>
          </a:xfrm>
          <a:prstGeom prst="rect">
            <a:avLst/>
          </a:prstGeom>
          <a:noFill/>
          <a:ln w="9525">
            <a:solidFill>
              <a:schemeClr val="tx1"/>
            </a:solidFill>
          </a:ln>
        </p:spPr>
        <p:txBody>
          <a:bodyPr wrap="square" rtlCol="0">
            <a:spAutoFit/>
          </a:bodyPr>
          <a:lstStyle/>
          <a:p>
            <a:r>
              <a:rPr lang="en-IN" b="1" dirty="0">
                <a:solidFill>
                  <a:srgbClr val="7030A0"/>
                </a:solidFill>
                <a:latin typeface="Bookman Old Style" panose="02050604050505020204" pitchFamily="18" charset="0"/>
              </a:rPr>
              <a:t>TABLE 2 (crime)</a:t>
            </a:r>
          </a:p>
        </p:txBody>
      </p:sp>
      <p:sp>
        <p:nvSpPr>
          <p:cNvPr id="10" name="Rectangle 9">
            <a:extLst>
              <a:ext uri="{FF2B5EF4-FFF2-40B4-BE49-F238E27FC236}">
                <a16:creationId xmlns:a16="http://schemas.microsoft.com/office/drawing/2014/main" id="{648ABC38-0577-7F73-0C66-34696CCB2961}"/>
              </a:ext>
            </a:extLst>
          </p:cNvPr>
          <p:cNvSpPr/>
          <p:nvPr/>
        </p:nvSpPr>
        <p:spPr>
          <a:xfrm>
            <a:off x="146908" y="263751"/>
            <a:ext cx="11691132" cy="1754326"/>
          </a:xfrm>
          <a:prstGeom prst="rect">
            <a:avLst/>
          </a:prstGeom>
          <a:noFill/>
        </p:spPr>
        <p:txBody>
          <a:bodyPr wrap="squar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SQL JOINS OF THE CRIME DATA ANALYSIS </a:t>
            </a:r>
          </a:p>
        </p:txBody>
      </p:sp>
    </p:spTree>
    <p:extLst>
      <p:ext uri="{BB962C8B-B14F-4D97-AF65-F5344CB8AC3E}">
        <p14:creationId xmlns:p14="http://schemas.microsoft.com/office/powerpoint/2010/main" val="258676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1D87DC-71D9-0DD1-32E6-A13A903BA5E5}"/>
              </a:ext>
            </a:extLst>
          </p:cNvPr>
          <p:cNvSpPr txBox="1"/>
          <p:nvPr/>
        </p:nvSpPr>
        <p:spPr>
          <a:xfrm>
            <a:off x="422787" y="2300748"/>
            <a:ext cx="11513574" cy="2862322"/>
          </a:xfrm>
          <a:prstGeom prst="rect">
            <a:avLst/>
          </a:prstGeom>
          <a:noFill/>
        </p:spPr>
        <p:txBody>
          <a:bodyPr wrap="square" rtlCol="0">
            <a:spAutoFit/>
          </a:bodyPr>
          <a:lstStyle/>
          <a:p>
            <a:pPr algn="l"/>
            <a:r>
              <a:rPr lang="en-US" sz="3600" b="0" i="0" dirty="0">
                <a:solidFill>
                  <a:schemeClr val="bg1"/>
                </a:solidFill>
                <a:effectLst/>
                <a:latin typeface="Bookman Old Style" panose="02050604050505020204" pitchFamily="18" charset="0"/>
              </a:rPr>
              <a:t>There are crimes that, like frost on flowers, in one single night destroy character and reputation.</a:t>
            </a:r>
          </a:p>
          <a:p>
            <a:pPr algn="l"/>
            <a:endParaRPr lang="en-US" sz="3600" b="0" i="0" dirty="0">
              <a:solidFill>
                <a:schemeClr val="bg1"/>
              </a:solidFill>
              <a:effectLst/>
              <a:latin typeface="Bookman Old Style" panose="02050604050505020204" pitchFamily="18" charset="0"/>
            </a:endParaRPr>
          </a:p>
          <a:p>
            <a:pPr algn="r"/>
            <a:r>
              <a:rPr lang="en-US" sz="3600" b="1" i="0" dirty="0">
                <a:solidFill>
                  <a:schemeClr val="bg1"/>
                </a:solidFill>
                <a:effectLst/>
                <a:latin typeface="Bookman Old Style" panose="02050604050505020204" pitchFamily="18" charset="0"/>
              </a:rPr>
              <a:t>HENRY WARD BEECHER</a:t>
            </a:r>
          </a:p>
          <a:p>
            <a:br>
              <a:rPr lang="en-US" dirty="0"/>
            </a:br>
            <a:endParaRPr lang="en-IN" dirty="0"/>
          </a:p>
        </p:txBody>
      </p:sp>
      <p:sp>
        <p:nvSpPr>
          <p:cNvPr id="2" name="TextBox 1">
            <a:extLst>
              <a:ext uri="{FF2B5EF4-FFF2-40B4-BE49-F238E27FC236}">
                <a16:creationId xmlns:a16="http://schemas.microsoft.com/office/drawing/2014/main" id="{FC2AEAB1-D994-A3B4-EC0A-62141471A9B6}"/>
              </a:ext>
            </a:extLst>
          </p:cNvPr>
          <p:cNvSpPr txBox="1"/>
          <p:nvPr/>
        </p:nvSpPr>
        <p:spPr>
          <a:xfrm>
            <a:off x="8622890" y="5781368"/>
            <a:ext cx="3313471" cy="707886"/>
          </a:xfrm>
          <a:prstGeom prst="rect">
            <a:avLst/>
          </a:prstGeom>
          <a:noFill/>
        </p:spPr>
        <p:txBody>
          <a:bodyPr wrap="square" rtlCol="0">
            <a:spAutoFit/>
          </a:bodyPr>
          <a:lstStyle/>
          <a:p>
            <a:r>
              <a:rPr lang="en-IN" sz="4000" dirty="0">
                <a:solidFill>
                  <a:schemeClr val="bg1"/>
                </a:solidFill>
                <a:latin typeface="Bookman Old Style" panose="02050604050505020204" pitchFamily="18" charset="0"/>
              </a:rPr>
              <a:t>THANK YOU </a:t>
            </a:r>
          </a:p>
        </p:txBody>
      </p:sp>
    </p:spTree>
    <p:extLst>
      <p:ext uri="{BB962C8B-B14F-4D97-AF65-F5344CB8AC3E}">
        <p14:creationId xmlns:p14="http://schemas.microsoft.com/office/powerpoint/2010/main" val="529867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E1860-8100-2A4E-DBCF-771C0DA5B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683" y="496982"/>
            <a:ext cx="6144482" cy="2324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16E5526-2F85-FFC4-58F3-43FF170B4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846" y="3325527"/>
            <a:ext cx="5668166" cy="2838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516570EC-790E-1933-CD4A-ABFD1ACAD052}"/>
              </a:ext>
            </a:extLst>
          </p:cNvPr>
          <p:cNvSpPr txBox="1"/>
          <p:nvPr/>
        </p:nvSpPr>
        <p:spPr>
          <a:xfrm>
            <a:off x="683683" y="4288221"/>
            <a:ext cx="4298220" cy="1754326"/>
          </a:xfrm>
          <a:prstGeom prst="rect">
            <a:avLst/>
          </a:prstGeom>
          <a:noFill/>
        </p:spPr>
        <p:txBody>
          <a:bodyPr wrap="square" rtlCol="0">
            <a:spAutoFit/>
          </a:bodyPr>
          <a:lstStyle/>
          <a:p>
            <a:r>
              <a:rPr lang="en-US" b="1" u="sng" dirty="0">
                <a:solidFill>
                  <a:srgbClr val="7030A0"/>
                </a:solidFill>
                <a:latin typeface="Bookman Old Style" panose="02050604050505020204" pitchFamily="18" charset="0"/>
              </a:rPr>
              <a:t>LEFT JOIN </a:t>
            </a:r>
            <a:r>
              <a:rPr lang="en-US" b="1" dirty="0">
                <a:solidFill>
                  <a:srgbClr val="7030A0"/>
                </a:solidFill>
                <a:latin typeface="Bookman Old Style" panose="02050604050505020204" pitchFamily="18" charset="0"/>
              </a:rPr>
              <a:t>:</a:t>
            </a:r>
          </a:p>
          <a:p>
            <a:r>
              <a:rPr lang="en-US" dirty="0">
                <a:latin typeface="Bookman Old Style" panose="02050604050505020204" pitchFamily="18" charset="0"/>
              </a:rPr>
              <a:t>Useful when you want to retain all records from the left table, regardless of whether there is a matching record in the right table.</a:t>
            </a:r>
            <a:endParaRPr lang="en-IN" dirty="0">
              <a:latin typeface="Bookman Old Style" panose="02050604050505020204" pitchFamily="18" charset="0"/>
            </a:endParaRPr>
          </a:p>
          <a:p>
            <a:endParaRPr lang="en-IN" dirty="0"/>
          </a:p>
        </p:txBody>
      </p:sp>
      <p:sp>
        <p:nvSpPr>
          <p:cNvPr id="7" name="TextBox 6">
            <a:extLst>
              <a:ext uri="{FF2B5EF4-FFF2-40B4-BE49-F238E27FC236}">
                <a16:creationId xmlns:a16="http://schemas.microsoft.com/office/drawing/2014/main" id="{9CA636F6-2A74-C908-980A-CA7EDE58C275}"/>
              </a:ext>
            </a:extLst>
          </p:cNvPr>
          <p:cNvSpPr txBox="1"/>
          <p:nvPr/>
        </p:nvSpPr>
        <p:spPr>
          <a:xfrm>
            <a:off x="7709338" y="788276"/>
            <a:ext cx="2743200" cy="1200329"/>
          </a:xfrm>
          <a:prstGeom prst="rect">
            <a:avLst/>
          </a:prstGeom>
          <a:noFill/>
        </p:spPr>
        <p:txBody>
          <a:bodyPr wrap="square" rtlCol="0">
            <a:spAutoFit/>
          </a:bodyPr>
          <a:lstStyle/>
          <a:p>
            <a:r>
              <a:rPr lang="en-US" b="1" u="sng" dirty="0">
                <a:solidFill>
                  <a:srgbClr val="7030A0"/>
                </a:solidFill>
                <a:latin typeface="Bookman Old Style" panose="02050604050505020204" pitchFamily="18" charset="0"/>
              </a:rPr>
              <a:t>INNER JOIN :</a:t>
            </a:r>
          </a:p>
          <a:p>
            <a:r>
              <a:rPr lang="en-US" dirty="0">
                <a:latin typeface="Bookman Old Style" panose="02050604050505020204" pitchFamily="18" charset="0"/>
              </a:rPr>
              <a:t>Only matching rows from both tables.</a:t>
            </a:r>
            <a:endParaRPr lang="en-IN" dirty="0">
              <a:latin typeface="Bookman Old Style" panose="02050604050505020204" pitchFamily="18" charset="0"/>
            </a:endParaRPr>
          </a:p>
          <a:p>
            <a:endParaRPr lang="en-IN" dirty="0"/>
          </a:p>
        </p:txBody>
      </p:sp>
    </p:spTree>
    <p:extLst>
      <p:ext uri="{BB962C8B-B14F-4D97-AF65-F5344CB8AC3E}">
        <p14:creationId xmlns:p14="http://schemas.microsoft.com/office/powerpoint/2010/main" val="469580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7F8A3D-36C4-E608-55F9-845505D6D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03" y="304364"/>
            <a:ext cx="6182588" cy="3124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DFFAFFA9-929F-4ED0-0987-9ECECA57F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783" y="4217900"/>
            <a:ext cx="6249272" cy="1981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2B953B59-F57C-AFFA-A5AA-C0E5508F64E5}"/>
              </a:ext>
            </a:extLst>
          </p:cNvPr>
          <p:cNvSpPr txBox="1"/>
          <p:nvPr/>
        </p:nvSpPr>
        <p:spPr>
          <a:xfrm>
            <a:off x="7556938" y="1191961"/>
            <a:ext cx="4229917" cy="2308324"/>
          </a:xfrm>
          <a:prstGeom prst="rect">
            <a:avLst/>
          </a:prstGeom>
          <a:noFill/>
        </p:spPr>
        <p:txBody>
          <a:bodyPr wrap="square" rtlCol="0">
            <a:spAutoFit/>
          </a:bodyPr>
          <a:lstStyle/>
          <a:p>
            <a:r>
              <a:rPr lang="en-US" b="1" u="sng" dirty="0">
                <a:solidFill>
                  <a:srgbClr val="7030A0"/>
                </a:solidFill>
                <a:latin typeface="Bookman Old Style" panose="02050604050505020204" pitchFamily="18" charset="0"/>
              </a:rPr>
              <a:t>RIGHT JOIN :</a:t>
            </a:r>
          </a:p>
          <a:p>
            <a:pPr marL="285750" indent="-285750">
              <a:buFont typeface="Arial" panose="020B0604020202020204" pitchFamily="34" charset="0"/>
              <a:buChar char="•"/>
            </a:pPr>
            <a:r>
              <a:rPr lang="en-US" dirty="0">
                <a:latin typeface="Bookman Old Style" panose="02050604050505020204" pitchFamily="18" charset="0"/>
              </a:rPr>
              <a:t>Returns all rows from the right table and the matched rows from the left table.</a:t>
            </a:r>
          </a:p>
          <a:p>
            <a:pPr marL="285750" indent="-285750">
              <a:buFont typeface="Arial" panose="020B0604020202020204" pitchFamily="34" charset="0"/>
              <a:buChar char="•"/>
            </a:pPr>
            <a:r>
              <a:rPr lang="en-US" dirty="0">
                <a:latin typeface="Bookman Old Style" panose="02050604050505020204" pitchFamily="18" charset="0"/>
              </a:rPr>
              <a:t> If there is no match, NULL values are returned for columns from the left table.</a:t>
            </a:r>
            <a:endParaRPr lang="en-IN" dirty="0">
              <a:latin typeface="Bookman Old Style" panose="02050604050505020204" pitchFamily="18" charset="0"/>
            </a:endParaRPr>
          </a:p>
          <a:p>
            <a:endParaRPr lang="en-IN" dirty="0"/>
          </a:p>
        </p:txBody>
      </p:sp>
      <p:sp>
        <p:nvSpPr>
          <p:cNvPr id="9" name="TextBox 8">
            <a:extLst>
              <a:ext uri="{FF2B5EF4-FFF2-40B4-BE49-F238E27FC236}">
                <a16:creationId xmlns:a16="http://schemas.microsoft.com/office/drawing/2014/main" id="{AC8D8A7C-F73F-5109-9B77-435923FBA6F6}"/>
              </a:ext>
            </a:extLst>
          </p:cNvPr>
          <p:cNvSpPr txBox="1"/>
          <p:nvPr/>
        </p:nvSpPr>
        <p:spPr>
          <a:xfrm>
            <a:off x="898634" y="4934607"/>
            <a:ext cx="3499945" cy="1200329"/>
          </a:xfrm>
          <a:prstGeom prst="rect">
            <a:avLst/>
          </a:prstGeom>
          <a:noFill/>
        </p:spPr>
        <p:txBody>
          <a:bodyPr wrap="square" rtlCol="0">
            <a:spAutoFit/>
          </a:bodyPr>
          <a:lstStyle/>
          <a:p>
            <a:r>
              <a:rPr lang="en-US" b="1" u="sng" dirty="0">
                <a:solidFill>
                  <a:srgbClr val="7030A0"/>
                </a:solidFill>
                <a:latin typeface="Bookman Old Style" panose="02050604050505020204" pitchFamily="18" charset="0"/>
              </a:rPr>
              <a:t>CROSS JOIN :</a:t>
            </a:r>
          </a:p>
          <a:p>
            <a:r>
              <a:rPr lang="en-US" dirty="0">
                <a:latin typeface="Bookman Old Style" panose="02050604050505020204" pitchFamily="18" charset="0"/>
              </a:rPr>
              <a:t>when you want to generate all combinations of data from two tables</a:t>
            </a:r>
            <a:endParaRPr lang="en-IN" dirty="0"/>
          </a:p>
        </p:txBody>
      </p:sp>
    </p:spTree>
    <p:extLst>
      <p:ext uri="{BB962C8B-B14F-4D97-AF65-F5344CB8AC3E}">
        <p14:creationId xmlns:p14="http://schemas.microsoft.com/office/powerpoint/2010/main" val="3301755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F634A8-EAB9-6F44-CA63-94AA30C00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579" y="1098755"/>
            <a:ext cx="6496957" cy="4048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55DF1E08-5045-D4F0-3B21-57E2276104CD}"/>
              </a:ext>
            </a:extLst>
          </p:cNvPr>
          <p:cNvSpPr txBox="1"/>
          <p:nvPr/>
        </p:nvSpPr>
        <p:spPr>
          <a:xfrm>
            <a:off x="8091949" y="2690336"/>
            <a:ext cx="3415627" cy="1477328"/>
          </a:xfrm>
          <a:prstGeom prst="rect">
            <a:avLst/>
          </a:prstGeom>
          <a:noFill/>
        </p:spPr>
        <p:txBody>
          <a:bodyPr wrap="square" rtlCol="0">
            <a:spAutoFit/>
          </a:bodyPr>
          <a:lstStyle/>
          <a:p>
            <a:r>
              <a:rPr lang="en-US" b="1" u="sng" dirty="0">
                <a:solidFill>
                  <a:srgbClr val="7030A0"/>
                </a:solidFill>
                <a:latin typeface="Bookman Old Style" panose="02050604050505020204" pitchFamily="18" charset="0"/>
              </a:rPr>
              <a:t>FULL JOIN :</a:t>
            </a:r>
          </a:p>
          <a:p>
            <a:pPr marL="285750" indent="-285750">
              <a:buFont typeface="Arial" panose="020B0604020202020204" pitchFamily="34" charset="0"/>
              <a:buChar char="•"/>
            </a:pPr>
            <a:r>
              <a:rPr lang="en-US" dirty="0">
                <a:latin typeface="Bookman Old Style" panose="02050604050505020204" pitchFamily="18" charset="0"/>
              </a:rPr>
              <a:t>All rows from both tables, with NULLs where there are no matches.</a:t>
            </a:r>
            <a:endParaRPr lang="en-IN" dirty="0">
              <a:latin typeface="Bookman Old Style" panose="02050604050505020204" pitchFamily="18" charset="0"/>
            </a:endParaRPr>
          </a:p>
          <a:p>
            <a:endParaRPr lang="en-IN" dirty="0"/>
          </a:p>
        </p:txBody>
      </p:sp>
    </p:spTree>
    <p:extLst>
      <p:ext uri="{BB962C8B-B14F-4D97-AF65-F5344CB8AC3E}">
        <p14:creationId xmlns:p14="http://schemas.microsoft.com/office/powerpoint/2010/main" val="2784234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01C82-377F-FD85-5239-BC8060E963E7}"/>
              </a:ext>
            </a:extLst>
          </p:cNvPr>
          <p:cNvSpPr txBox="1"/>
          <p:nvPr/>
        </p:nvSpPr>
        <p:spPr>
          <a:xfrm>
            <a:off x="108155" y="20963"/>
            <a:ext cx="11759380" cy="646331"/>
          </a:xfrm>
          <a:prstGeom prst="rect">
            <a:avLst/>
          </a:prstGeom>
          <a:noFill/>
        </p:spPr>
        <p:txBody>
          <a:bodyPr wrap="square" rtlCol="0">
            <a:spAutoFit/>
          </a:bodyPr>
          <a:lstStyle/>
          <a:p>
            <a:pPr algn="ctr"/>
            <a:r>
              <a:rPr lang="en-I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ookman Old Style" panose="02050604050505020204" pitchFamily="18" charset="0"/>
              </a:rPr>
              <a:t>CRIME TYPE BRIEF </a:t>
            </a:r>
          </a:p>
        </p:txBody>
      </p:sp>
      <p:sp>
        <p:nvSpPr>
          <p:cNvPr id="4" name="TextBox 3">
            <a:extLst>
              <a:ext uri="{FF2B5EF4-FFF2-40B4-BE49-F238E27FC236}">
                <a16:creationId xmlns:a16="http://schemas.microsoft.com/office/drawing/2014/main" id="{B5789D96-8290-1FFA-AE14-EF3EB14D86A8}"/>
              </a:ext>
            </a:extLst>
          </p:cNvPr>
          <p:cNvSpPr txBox="1"/>
          <p:nvPr/>
        </p:nvSpPr>
        <p:spPr>
          <a:xfrm>
            <a:off x="589935" y="806246"/>
            <a:ext cx="11484078" cy="8402300"/>
          </a:xfrm>
          <a:prstGeom prst="rect">
            <a:avLst/>
          </a:prstGeom>
          <a:noFill/>
          <a:ln w="9525">
            <a:noFill/>
          </a:ln>
        </p:spPr>
        <p:txBody>
          <a:bodyPr wrap="square" rtlCol="0">
            <a:spAutoFit/>
          </a:bodyPr>
          <a:lstStyle/>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Violent crime </a:t>
            </a:r>
            <a:r>
              <a:rPr lang="en-US" dirty="0">
                <a:latin typeface="Bookman Old Style" panose="02050604050505020204" pitchFamily="18" charset="0"/>
              </a:rPr>
              <a:t>encompasses offenses such as homicide, assault, robbery, and sexual assault. Understanding why people commit these crimes involves a combination of social, psychological, and economic factors</a:t>
            </a:r>
          </a:p>
          <a:p>
            <a:pPr lvl="1"/>
            <a:r>
              <a:rPr lang="en-IN" dirty="0">
                <a:latin typeface="Bookman Old Style" panose="02050604050505020204" pitchFamily="18" charset="0"/>
              </a:rPr>
              <a:t>Reasons: </a:t>
            </a:r>
            <a:r>
              <a:rPr lang="en-IN" dirty="0">
                <a:solidFill>
                  <a:schemeClr val="accent1"/>
                </a:solidFill>
                <a:latin typeface="Bookman Old Style" panose="02050604050505020204" pitchFamily="18" charset="0"/>
              </a:rPr>
              <a:t> Socioeconomic Factors </a:t>
            </a:r>
            <a:r>
              <a:rPr lang="en-IN" dirty="0">
                <a:latin typeface="Bookman Old Style" panose="02050604050505020204" pitchFamily="18" charset="0"/>
              </a:rPr>
              <a:t>: Poverty, unemployment. </a:t>
            </a:r>
            <a:endParaRPr lang="en-US" dirty="0">
              <a:latin typeface="Bookman Old Style" panose="02050604050505020204" pitchFamily="18" charset="0"/>
            </a:endParaRPr>
          </a:p>
          <a:p>
            <a:pPr lvl="1"/>
            <a:r>
              <a:rPr lang="en-US" dirty="0">
                <a:solidFill>
                  <a:schemeClr val="accent1"/>
                </a:solidFill>
                <a:latin typeface="Bookman Old Style" panose="02050604050505020204" pitchFamily="18" charset="0"/>
              </a:rPr>
              <a:t>Exposure to Violence, </a:t>
            </a:r>
            <a:r>
              <a:rPr lang="en-IN" dirty="0">
                <a:solidFill>
                  <a:schemeClr val="accent1"/>
                </a:solidFill>
                <a:latin typeface="Bookman Old Style" panose="02050604050505020204" pitchFamily="18" charset="0"/>
              </a:rPr>
              <a:t> Mental Health Issues</a:t>
            </a:r>
            <a:endParaRPr lang="en-US" dirty="0">
              <a:latin typeface="Bookman Old Style" panose="02050604050505020204" pitchFamily="18" charset="0"/>
            </a:endParaRPr>
          </a:p>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Adult obesity </a:t>
            </a:r>
            <a:r>
              <a:rPr lang="en-US" dirty="0">
                <a:latin typeface="Bookman Old Style" panose="02050604050505020204" pitchFamily="18" charset="0"/>
              </a:rPr>
              <a:t>the relationship between obesity and crime is complex and multifaceted. While obesity itself is a health issue, it can intersect with crime in various ways, particularly regarding societal behaviors, socioeconomic status, and mental health.</a:t>
            </a:r>
          </a:p>
          <a:p>
            <a:r>
              <a:rPr lang="en-US" dirty="0">
                <a:latin typeface="Bookman Old Style" panose="02050604050505020204" pitchFamily="18" charset="0"/>
              </a:rPr>
              <a:t>      Reasons :</a:t>
            </a:r>
            <a:r>
              <a:rPr lang="en-IN" dirty="0">
                <a:solidFill>
                  <a:schemeClr val="accent1"/>
                </a:solidFill>
                <a:latin typeface="Bookman Old Style" panose="02050604050505020204" pitchFamily="18" charset="0"/>
              </a:rPr>
              <a:t>Social Stigma and Discrimination</a:t>
            </a:r>
            <a:r>
              <a:rPr lang="en-US" dirty="0">
                <a:latin typeface="Bookman Old Style" panose="02050604050505020204" pitchFamily="18" charset="0"/>
              </a:rPr>
              <a:t>,</a:t>
            </a:r>
            <a:r>
              <a:rPr lang="en-IN" dirty="0">
                <a:latin typeface="Bookman Old Style" panose="02050604050505020204" pitchFamily="18" charset="0"/>
              </a:rPr>
              <a:t> </a:t>
            </a:r>
            <a:r>
              <a:rPr lang="en-IN" dirty="0">
                <a:solidFill>
                  <a:schemeClr val="accent1"/>
                </a:solidFill>
                <a:latin typeface="Bookman Old Style" panose="02050604050505020204" pitchFamily="18" charset="0"/>
              </a:rPr>
              <a:t>Mental Health Issues.</a:t>
            </a:r>
          </a:p>
          <a:p>
            <a:endParaRPr lang="en-IN" dirty="0">
              <a:solidFill>
                <a:schemeClr val="accent1"/>
              </a:solidFill>
              <a:latin typeface="Bookman Old Style" panose="02050604050505020204" pitchFamily="18" charset="0"/>
            </a:endParaRPr>
          </a:p>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Children living in poverty </a:t>
            </a:r>
            <a:r>
              <a:rPr lang="en-US" dirty="0">
                <a:latin typeface="Bookman Old Style" panose="02050604050505020204" pitchFamily="18" charset="0"/>
              </a:rPr>
              <a:t>are at a heightened risk for involvement in criminal activities, both as victims and offenders.</a:t>
            </a:r>
          </a:p>
          <a:p>
            <a:r>
              <a:rPr lang="en-US" dirty="0">
                <a:latin typeface="Bookman Old Style" panose="02050604050505020204" pitchFamily="18" charset="0"/>
              </a:rPr>
              <a:t>      Reasons :</a:t>
            </a:r>
            <a:r>
              <a:rPr lang="en-IN" dirty="0">
                <a:solidFill>
                  <a:schemeClr val="accent1"/>
                </a:solidFill>
                <a:latin typeface="Bookman Old Style" panose="02050604050505020204" pitchFamily="18" charset="0"/>
              </a:rPr>
              <a:t>Limited Access to Resources</a:t>
            </a:r>
            <a:r>
              <a:rPr lang="en-US" dirty="0">
                <a:solidFill>
                  <a:schemeClr val="accent1"/>
                </a:solidFill>
                <a:latin typeface="Bookman Old Style" panose="02050604050505020204" pitchFamily="18" charset="0"/>
              </a:rPr>
              <a:t>,</a:t>
            </a:r>
            <a:r>
              <a:rPr lang="en-IN" b="1" dirty="0">
                <a:solidFill>
                  <a:schemeClr val="accent1"/>
                </a:solidFill>
                <a:latin typeface="Bookman Old Style" panose="02050604050505020204" pitchFamily="18" charset="0"/>
              </a:rPr>
              <a:t> </a:t>
            </a:r>
            <a:r>
              <a:rPr lang="en-IN" dirty="0">
                <a:solidFill>
                  <a:schemeClr val="accent1"/>
                </a:solidFill>
                <a:latin typeface="Bookman Old Style" panose="02050604050505020204" pitchFamily="18" charset="0"/>
              </a:rPr>
              <a:t>Exposure to Violence</a:t>
            </a:r>
            <a:r>
              <a:rPr lang="en-IN" b="1" dirty="0">
                <a:solidFill>
                  <a:schemeClr val="accent1"/>
                </a:solidFill>
                <a:latin typeface="Bookman Old Style" panose="02050604050505020204" pitchFamily="18" charset="0"/>
              </a:rPr>
              <a:t>,</a:t>
            </a:r>
            <a:r>
              <a:rPr lang="en-IN" dirty="0">
                <a:solidFill>
                  <a:schemeClr val="accent1"/>
                </a:solidFill>
                <a:latin typeface="Bookman Old Style" panose="02050604050505020204" pitchFamily="18" charset="0"/>
              </a:rPr>
              <a:t> Family Stress.</a:t>
            </a:r>
          </a:p>
          <a:p>
            <a:endParaRPr lang="en-IN" u="sng" dirty="0">
              <a:solidFill>
                <a:schemeClr val="accent1"/>
              </a:solidFill>
              <a:latin typeface="Bookman Old Style" panose="02050604050505020204" pitchFamily="18" charset="0"/>
            </a:endParaRPr>
          </a:p>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Daily Fine particulate matter </a:t>
            </a:r>
            <a:r>
              <a:rPr lang="en-US" dirty="0">
                <a:latin typeface="Bookman Old Style" panose="02050604050505020204" pitchFamily="18" charset="0"/>
              </a:rPr>
              <a:t>(PM2.5) refers to airborne particles that are 2.5 micrometers or smaller, which can originate from various sources such as vehicle emissions, industrial discharges, and household activities. </a:t>
            </a:r>
            <a:endParaRPr lang="en-IN" dirty="0">
              <a:latin typeface="Bookman Old Style" panose="02050604050505020204" pitchFamily="18" charset="0"/>
            </a:endParaRPr>
          </a:p>
          <a:p>
            <a:r>
              <a:rPr lang="en-IN" dirty="0">
                <a:latin typeface="Bookman Old Style" panose="02050604050505020204" pitchFamily="18" charset="0"/>
              </a:rPr>
              <a:t>     Reasons :Health Impacts, Cognitive Functioning, Social Stressors</a:t>
            </a:r>
          </a:p>
          <a:p>
            <a:endParaRPr lang="en-IN" dirty="0">
              <a:solidFill>
                <a:schemeClr val="accent1"/>
              </a:solidFill>
            </a:endParaRPr>
          </a:p>
          <a:p>
            <a:endParaRPr lang="en-IN" dirty="0">
              <a:solidFill>
                <a:schemeClr val="accent1"/>
              </a:solidFill>
            </a:endParaRPr>
          </a:p>
          <a:p>
            <a:endParaRPr lang="en-IN" dirty="0">
              <a:solidFill>
                <a:schemeClr val="accent1"/>
              </a:solidFill>
            </a:endParaRPr>
          </a:p>
          <a:p>
            <a:endParaRPr lang="en-IN" dirty="0">
              <a:solidFill>
                <a:schemeClr val="accent1"/>
              </a:solidFill>
            </a:endParaRPr>
          </a:p>
          <a:p>
            <a:endParaRPr lang="en-IN" dirty="0">
              <a:solidFill>
                <a:schemeClr val="accent1"/>
              </a:solidFill>
            </a:endParaRPr>
          </a:p>
          <a:p>
            <a:endParaRPr lang="en-IN" dirty="0">
              <a:solidFill>
                <a:schemeClr val="accent1"/>
              </a:solidFill>
            </a:endParaRPr>
          </a:p>
          <a:p>
            <a:endParaRPr lang="en-IN" dirty="0">
              <a:solidFill>
                <a:schemeClr val="accent1"/>
              </a:solidFill>
            </a:endParaRPr>
          </a:p>
          <a:p>
            <a:pPr marL="285750" indent="-285750">
              <a:buFont typeface="Wingdings" panose="05000000000000000000" pitchFamily="2" charset="2"/>
              <a:buChar char="q"/>
            </a:pPr>
            <a:endParaRPr lang="en-US" b="1" dirty="0">
              <a:solidFill>
                <a:srgbClr val="FF0000"/>
              </a:solidFill>
            </a:endParaRPr>
          </a:p>
          <a:p>
            <a:endParaRPr lang="en-US" dirty="0"/>
          </a:p>
          <a:p>
            <a:endParaRPr lang="en-US" dirty="0"/>
          </a:p>
          <a:p>
            <a:endParaRPr lang="en-US" dirty="0"/>
          </a:p>
          <a:p>
            <a:r>
              <a:rPr lang="en-IN" dirty="0"/>
              <a:t> </a:t>
            </a:r>
          </a:p>
        </p:txBody>
      </p:sp>
    </p:spTree>
    <p:extLst>
      <p:ext uri="{BB962C8B-B14F-4D97-AF65-F5344CB8AC3E}">
        <p14:creationId xmlns:p14="http://schemas.microsoft.com/office/powerpoint/2010/main" val="3083692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04F7AF-6FA9-353D-EDFB-7B44360C3B45}"/>
              </a:ext>
            </a:extLst>
          </p:cNvPr>
          <p:cNvSpPr txBox="1"/>
          <p:nvPr/>
        </p:nvSpPr>
        <p:spPr>
          <a:xfrm>
            <a:off x="630620" y="299545"/>
            <a:ext cx="11445765" cy="8679299"/>
          </a:xfrm>
          <a:prstGeom prst="rect">
            <a:avLst/>
          </a:prstGeom>
          <a:noFill/>
        </p:spPr>
        <p:txBody>
          <a:bodyPr wrap="square" rtlCol="0">
            <a:spAutoFit/>
          </a:bodyPr>
          <a:lstStyle/>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Diabetic screening </a:t>
            </a:r>
            <a:r>
              <a:rPr lang="en-US" dirty="0">
                <a:latin typeface="Bookman Old Style" panose="02050604050505020204" pitchFamily="18" charset="0"/>
              </a:rPr>
              <a:t>involves testing individuals for diabetes to promote early diagnosis and management. While not directly linked to crime, issues surrounding access to healthcare, including diabetic screening, can intersect with crime rates, particularly in socioeconomically disadvantaged communities.</a:t>
            </a:r>
          </a:p>
          <a:p>
            <a:r>
              <a:rPr lang="en-US" dirty="0">
                <a:latin typeface="Bookman Old Style" panose="02050604050505020204" pitchFamily="18" charset="0"/>
              </a:rPr>
              <a:t>     Reasons: </a:t>
            </a:r>
            <a:r>
              <a:rPr lang="en-IN" dirty="0">
                <a:solidFill>
                  <a:schemeClr val="accent1"/>
                </a:solidFill>
                <a:latin typeface="Bookman Old Style" panose="02050604050505020204" pitchFamily="18" charset="0"/>
              </a:rPr>
              <a:t>Health Disparities</a:t>
            </a:r>
            <a:r>
              <a:rPr lang="en-US" dirty="0">
                <a:solidFill>
                  <a:schemeClr val="accent1"/>
                </a:solidFill>
                <a:latin typeface="Bookman Old Style" panose="02050604050505020204" pitchFamily="18" charset="0"/>
              </a:rPr>
              <a:t>,</a:t>
            </a:r>
            <a:r>
              <a:rPr lang="en-IN" dirty="0">
                <a:solidFill>
                  <a:schemeClr val="accent1"/>
                </a:solidFill>
                <a:latin typeface="Bookman Old Style" panose="02050604050505020204" pitchFamily="18" charset="0"/>
              </a:rPr>
              <a:t> Economic Stress</a:t>
            </a:r>
            <a:r>
              <a:rPr lang="en-US" dirty="0">
                <a:solidFill>
                  <a:schemeClr val="accent1"/>
                </a:solidFill>
                <a:latin typeface="Bookman Old Style" panose="02050604050505020204" pitchFamily="18" charset="0"/>
              </a:rPr>
              <a:t>,</a:t>
            </a:r>
            <a:r>
              <a:rPr lang="en-IN" dirty="0">
                <a:solidFill>
                  <a:schemeClr val="accent1"/>
                </a:solidFill>
                <a:latin typeface="Bookman Old Style" panose="02050604050505020204" pitchFamily="18" charset="0"/>
              </a:rPr>
              <a:t> Access to Healthcare.</a:t>
            </a:r>
            <a:r>
              <a:rPr lang="en-IN" dirty="0">
                <a:latin typeface="Bookman Old Style" panose="02050604050505020204" pitchFamily="18" charset="0"/>
              </a:rPr>
              <a:t> </a:t>
            </a:r>
          </a:p>
          <a:p>
            <a:endParaRPr lang="en-IN" dirty="0">
              <a:latin typeface="Bookman Old Style" panose="02050604050505020204" pitchFamily="18" charset="0"/>
            </a:endParaRPr>
          </a:p>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Mammography screening </a:t>
            </a:r>
            <a:r>
              <a:rPr lang="en-US" dirty="0">
                <a:latin typeface="Bookman Old Style" panose="02050604050505020204" pitchFamily="18" charset="0"/>
              </a:rPr>
              <a:t>is a key tool for early detection of breast cancer, but access to these services can be limited by various socio-economic factors, leading to health disparities. While mammography itself is not directly linked to crime, issues surrounding healthcare access can intersect with criminal behavior, particularly in marginalized communities.</a:t>
            </a:r>
          </a:p>
          <a:p>
            <a:pPr marL="285750" indent="-285750">
              <a:buFont typeface="Wingdings" panose="05000000000000000000" pitchFamily="2" charset="2"/>
              <a:buChar char="q"/>
            </a:pPr>
            <a:endParaRPr lang="en-US" dirty="0">
              <a:latin typeface="Bookman Old Style" panose="02050604050505020204" pitchFamily="18" charset="0"/>
            </a:endParaRPr>
          </a:p>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Physical inactivity </a:t>
            </a:r>
            <a:r>
              <a:rPr lang="en-US" dirty="0">
                <a:latin typeface="Bookman Old Style" panose="02050604050505020204" pitchFamily="18" charset="0"/>
              </a:rPr>
              <a:t>refers to insufficient engagement in physical exercise or activity, which can have significant health implications. While not directly a cause of crime, patterns of physical inactivity can correlate with criminal behavior, particularly in socioeconomically disadvantaged areas.</a:t>
            </a:r>
          </a:p>
          <a:p>
            <a:r>
              <a:rPr lang="en-US" dirty="0">
                <a:latin typeface="Bookman Old Style" panose="02050604050505020204" pitchFamily="18" charset="0"/>
              </a:rPr>
              <a:t>     Reasons :</a:t>
            </a:r>
            <a:r>
              <a:rPr lang="en-IN" dirty="0">
                <a:solidFill>
                  <a:schemeClr val="accent1"/>
                </a:solidFill>
                <a:latin typeface="Bookman Old Style" panose="02050604050505020204" pitchFamily="18" charset="0"/>
              </a:rPr>
              <a:t>Lack of Opportunities</a:t>
            </a:r>
            <a:r>
              <a:rPr lang="en-US" dirty="0">
                <a:solidFill>
                  <a:schemeClr val="accent1"/>
                </a:solidFill>
                <a:latin typeface="Bookman Old Style" panose="02050604050505020204" pitchFamily="18" charset="0"/>
              </a:rPr>
              <a:t>,</a:t>
            </a:r>
            <a:r>
              <a:rPr lang="en-IN" dirty="0">
                <a:solidFill>
                  <a:schemeClr val="accent1"/>
                </a:solidFill>
                <a:latin typeface="Bookman Old Style" panose="02050604050505020204" pitchFamily="18" charset="0"/>
              </a:rPr>
              <a:t> Social Isolation.</a:t>
            </a:r>
          </a:p>
          <a:p>
            <a:endParaRPr lang="en-IN" dirty="0">
              <a:solidFill>
                <a:schemeClr val="accent1"/>
              </a:solidFill>
              <a:latin typeface="Bookman Old Style" panose="02050604050505020204" pitchFamily="18" charset="0"/>
            </a:endParaRPr>
          </a:p>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Premature death </a:t>
            </a:r>
            <a:r>
              <a:rPr lang="en-US" dirty="0">
                <a:latin typeface="Bookman Old Style" panose="02050604050505020204" pitchFamily="18" charset="0"/>
              </a:rPr>
              <a:t>refers to fatalities that occur before the average age of death in a population, often due to preventable causes such as violence, substance abuse, accidents, or chronic health issues. The relationship between premature death and crime is complex, as crime can be both a cause and a consequence of premature death.</a:t>
            </a:r>
          </a:p>
          <a:p>
            <a:pPr lvl="1"/>
            <a:r>
              <a:rPr lang="en-US" dirty="0">
                <a:latin typeface="Bookman Old Style" panose="02050604050505020204" pitchFamily="18" charset="0"/>
              </a:rPr>
              <a:t>     Reasons :</a:t>
            </a:r>
            <a:r>
              <a:rPr lang="en-IN" dirty="0">
                <a:solidFill>
                  <a:schemeClr val="accent1"/>
                </a:solidFill>
                <a:latin typeface="Bookman Old Style" panose="02050604050505020204" pitchFamily="18" charset="0"/>
              </a:rPr>
              <a:t>Violence and Homicide</a:t>
            </a:r>
            <a:r>
              <a:rPr lang="en-US" dirty="0">
                <a:solidFill>
                  <a:schemeClr val="accent1"/>
                </a:solidFill>
                <a:latin typeface="Bookman Old Style" panose="02050604050505020204" pitchFamily="18" charset="0"/>
              </a:rPr>
              <a:t>,</a:t>
            </a:r>
            <a:r>
              <a:rPr lang="en-US" b="1" dirty="0">
                <a:solidFill>
                  <a:schemeClr val="accent1"/>
                </a:solidFill>
                <a:latin typeface="Bookman Old Style" panose="02050604050505020204" pitchFamily="18" charset="0"/>
              </a:rPr>
              <a:t> </a:t>
            </a:r>
            <a:r>
              <a:rPr lang="en-US" dirty="0">
                <a:solidFill>
                  <a:schemeClr val="accent1"/>
                </a:solidFill>
                <a:latin typeface="Bookman Old Style" panose="02050604050505020204" pitchFamily="18" charset="0"/>
              </a:rPr>
              <a:t>Substance Abuse</a:t>
            </a:r>
            <a:r>
              <a:rPr lang="en-US" dirty="0">
                <a:latin typeface="Bookman Old Style" panose="02050604050505020204" pitchFamily="18" charset="0"/>
              </a:rPr>
              <a:t>( Substance use disorders are linked to both crime and premature death )</a:t>
            </a:r>
            <a:endParaRPr lang="en-IN" dirty="0">
              <a:solidFill>
                <a:schemeClr val="accent1"/>
              </a:solidFill>
              <a:latin typeface="Bookman Old Style" panose="02050604050505020204" pitchFamily="18" charset="0"/>
            </a:endParaRPr>
          </a:p>
          <a:p>
            <a:endParaRPr lang="en-IN" dirty="0">
              <a:solidFill>
                <a:schemeClr val="accent1"/>
              </a:solidFill>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endParaRPr lang="en-IN" dirty="0"/>
          </a:p>
          <a:p>
            <a:endParaRPr lang="en-IN" dirty="0"/>
          </a:p>
          <a:p>
            <a:endParaRPr lang="en-IN" b="1" dirty="0"/>
          </a:p>
          <a:p>
            <a:endParaRPr lang="en-IN" dirty="0"/>
          </a:p>
        </p:txBody>
      </p:sp>
    </p:spTree>
    <p:extLst>
      <p:ext uri="{BB962C8B-B14F-4D97-AF65-F5344CB8AC3E}">
        <p14:creationId xmlns:p14="http://schemas.microsoft.com/office/powerpoint/2010/main" val="123422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1951C-EC56-C6D4-B0BC-C195EBCA3400}"/>
              </a:ext>
            </a:extLst>
          </p:cNvPr>
          <p:cNvSpPr txBox="1"/>
          <p:nvPr/>
        </p:nvSpPr>
        <p:spPr>
          <a:xfrm>
            <a:off x="260555" y="279203"/>
            <a:ext cx="11833121" cy="8125301"/>
          </a:xfrm>
          <a:prstGeom prst="rect">
            <a:avLst/>
          </a:prstGeom>
          <a:noFill/>
          <a:ln w="9525">
            <a:noFill/>
          </a:ln>
        </p:spPr>
        <p:txBody>
          <a:bodyPr wrap="square" rtlCol="0">
            <a:spAutoFit/>
          </a:bodyPr>
          <a:lstStyle/>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Preventable hospital stays </a:t>
            </a:r>
            <a:r>
              <a:rPr lang="en-US" dirty="0">
                <a:latin typeface="Bookman Old Style" panose="02050604050505020204" pitchFamily="18" charset="0"/>
              </a:rPr>
              <a:t>refer to admissions that could have been avoided with timely and effective outpatient care, management of chronic conditions, or preventive measures. The relationship between preventable hospitalizations and crime is complex, often influenced by socioeconomic factors, access to healthcare, and community resources.</a:t>
            </a:r>
          </a:p>
          <a:p>
            <a:pPr marL="285750" indent="-285750">
              <a:buFont typeface="Wingdings" panose="05000000000000000000" pitchFamily="2" charset="2"/>
              <a:buChar char="q"/>
            </a:pPr>
            <a:endParaRPr lang="en-US" dirty="0">
              <a:latin typeface="Bookman Old Style" panose="02050604050505020204" pitchFamily="18" charset="0"/>
            </a:endParaRPr>
          </a:p>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Sexually transmitted diseases (STDs) </a:t>
            </a:r>
            <a:r>
              <a:rPr lang="en-US" dirty="0">
                <a:latin typeface="Bookman Old Style" panose="02050604050505020204" pitchFamily="18" charset="0"/>
              </a:rPr>
              <a:t>encompass a range of infections that are primarily transmitted through sexual contact. While STDs themselves are medical issues, they can intersect with crime in various ways, particularly concerning public health, personal behavior, and socio-economic factors.</a:t>
            </a:r>
          </a:p>
          <a:p>
            <a:r>
              <a:rPr lang="en-US" dirty="0">
                <a:latin typeface="Bookman Old Style" panose="02050604050505020204" pitchFamily="18" charset="0"/>
              </a:rPr>
              <a:t>      Reasons :</a:t>
            </a:r>
            <a:r>
              <a:rPr lang="en-US" dirty="0">
                <a:solidFill>
                  <a:schemeClr val="accent1"/>
                </a:solidFill>
                <a:latin typeface="Bookman Old Style" panose="02050604050505020204" pitchFamily="18" charset="0"/>
              </a:rPr>
              <a:t>Lack of Education and Awareness:,</a:t>
            </a:r>
            <a:r>
              <a:rPr lang="en-IN" dirty="0">
                <a:solidFill>
                  <a:schemeClr val="accent1"/>
                </a:solidFill>
                <a:latin typeface="Bookman Old Style" panose="02050604050505020204" pitchFamily="18" charset="0"/>
              </a:rPr>
              <a:t> Stigma and Discrimination.</a:t>
            </a:r>
          </a:p>
          <a:p>
            <a:endParaRPr lang="en-IN" dirty="0">
              <a:solidFill>
                <a:schemeClr val="accent1"/>
              </a:solidFill>
              <a:latin typeface="Bookman Old Style" panose="02050604050505020204" pitchFamily="18" charset="0"/>
            </a:endParaRPr>
          </a:p>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Unemployment </a:t>
            </a:r>
            <a:r>
              <a:rPr lang="en-US" dirty="0">
                <a:latin typeface="Bookman Old Style" panose="02050604050505020204" pitchFamily="18" charset="0"/>
              </a:rPr>
              <a:t>refers to the situation when individuals who are capable of working are unable to find employment. The relationship between unemployment and crime is complex, as economic instability can lead to increased crime rates in various communities.</a:t>
            </a:r>
            <a:r>
              <a:rPr lang="en-IN" b="1" dirty="0">
                <a:latin typeface="Bookman Old Style" panose="02050604050505020204" pitchFamily="18" charset="0"/>
              </a:rPr>
              <a:t> </a:t>
            </a:r>
          </a:p>
          <a:p>
            <a:r>
              <a:rPr lang="en-IN" dirty="0">
                <a:latin typeface="Bookman Old Style" panose="02050604050505020204" pitchFamily="18" charset="0"/>
              </a:rPr>
              <a:t>      Reasons</a:t>
            </a:r>
            <a:r>
              <a:rPr lang="en-IN" dirty="0">
                <a:solidFill>
                  <a:schemeClr val="accent1"/>
                </a:solidFill>
                <a:latin typeface="Bookman Old Style" panose="02050604050505020204" pitchFamily="18" charset="0"/>
              </a:rPr>
              <a:t> :Economic Desperation, Opportunity Structures, Peer Influence.</a:t>
            </a:r>
          </a:p>
          <a:p>
            <a:endParaRPr lang="en-IN" dirty="0">
              <a:solidFill>
                <a:schemeClr val="accent1"/>
              </a:solidFill>
              <a:latin typeface="Bookman Old Style" panose="02050604050505020204" pitchFamily="18" charset="0"/>
            </a:endParaRPr>
          </a:p>
          <a:p>
            <a:pPr marL="285750" indent="-285750">
              <a:buFont typeface="Wingdings" panose="05000000000000000000" pitchFamily="2" charset="2"/>
              <a:buChar char="q"/>
            </a:pPr>
            <a:r>
              <a:rPr lang="en-US" b="1" u="sng" dirty="0">
                <a:solidFill>
                  <a:srgbClr val="FF0000"/>
                </a:solidFill>
                <a:latin typeface="Bookman Old Style" panose="02050604050505020204" pitchFamily="18" charset="0"/>
              </a:rPr>
              <a:t>Being uninsured </a:t>
            </a:r>
            <a:r>
              <a:rPr lang="en-US" dirty="0">
                <a:latin typeface="Bookman Old Style" panose="02050604050505020204" pitchFamily="18" charset="0"/>
              </a:rPr>
              <a:t>refers to individuals lacking health insurance coverage, which can have significant implications for health outcomes and socioeconomic stability. The relationship between being uninsured and crime is multifaceted, as lack of access to healthcare can contribute to criminal behavior in various ways.</a:t>
            </a:r>
            <a:endParaRPr lang="en-IN" b="1" dirty="0">
              <a:latin typeface="Bookman Old Style" panose="02050604050505020204" pitchFamily="18" charset="0"/>
            </a:endParaRPr>
          </a:p>
          <a:p>
            <a:r>
              <a:rPr lang="en-IN" dirty="0">
                <a:latin typeface="Bookman Old Style" panose="02050604050505020204" pitchFamily="18" charset="0"/>
              </a:rPr>
              <a:t>      Reasons : </a:t>
            </a:r>
            <a:r>
              <a:rPr lang="en-IN" dirty="0">
                <a:solidFill>
                  <a:schemeClr val="accent1"/>
                </a:solidFill>
                <a:latin typeface="Bookman Old Style" panose="02050604050505020204" pitchFamily="18" charset="0"/>
              </a:rPr>
              <a:t>Social Isolation, Healthcare Access</a:t>
            </a:r>
          </a:p>
          <a:p>
            <a:endParaRPr lang="en-IN" dirty="0">
              <a:solidFill>
                <a:schemeClr val="accent1"/>
              </a:solidFill>
            </a:endParaRPr>
          </a:p>
          <a:p>
            <a:endParaRPr lang="en-IN" dirty="0">
              <a:solidFill>
                <a:schemeClr val="accent1"/>
              </a:solidFill>
            </a:endParaRPr>
          </a:p>
          <a:p>
            <a:endParaRPr lang="en-IN" dirty="0">
              <a:solidFill>
                <a:schemeClr val="accent1"/>
              </a:solidFill>
            </a:endParaRPr>
          </a:p>
          <a:p>
            <a:endParaRPr lang="en-IN" dirty="0">
              <a:solidFill>
                <a:schemeClr val="accent1"/>
              </a:solidFill>
            </a:endParaRPr>
          </a:p>
          <a:p>
            <a:endParaRPr lang="en-IN" dirty="0">
              <a:solidFill>
                <a:schemeClr val="accent1"/>
              </a:solidFill>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1245461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1849</Words>
  <Application>Microsoft Office PowerPoint</Application>
  <PresentationFormat>Widescreen</PresentationFormat>
  <Paragraphs>171</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Bookman Old Style</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Aishwaryaa A</dc:creator>
  <cp:lastModifiedBy>Aishwaryaa A</cp:lastModifiedBy>
  <cp:revision>10</cp:revision>
  <dcterms:created xsi:type="dcterms:W3CDTF">2024-10-27T07:22:25Z</dcterms:created>
  <dcterms:modified xsi:type="dcterms:W3CDTF">2024-11-04T07:57:53Z</dcterms:modified>
</cp:coreProperties>
</file>